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9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6" r:id="rId3"/>
    <p:sldId id="417" r:id="rId4"/>
    <p:sldId id="392" r:id="rId5"/>
    <p:sldId id="393" r:id="rId6"/>
    <p:sldId id="394" r:id="rId7"/>
    <p:sldId id="395" r:id="rId8"/>
    <p:sldId id="303" r:id="rId9"/>
    <p:sldId id="396" r:id="rId10"/>
    <p:sldId id="359" r:id="rId11"/>
    <p:sldId id="339" r:id="rId12"/>
    <p:sldId id="340" r:id="rId13"/>
    <p:sldId id="397" r:id="rId14"/>
    <p:sldId id="341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390" r:id="rId33"/>
    <p:sldId id="362" r:id="rId34"/>
    <p:sldId id="41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4" orient="horz" pos="2228" userDrawn="1">
          <p15:clr>
            <a:srgbClr val="A4A3A4"/>
          </p15:clr>
        </p15:guide>
        <p15:guide id="5" orient="horz" pos="73" userDrawn="1">
          <p15:clr>
            <a:srgbClr val="A4A3A4"/>
          </p15:clr>
        </p15:guide>
        <p15:guide id="6" orient="horz" pos="3566" userDrawn="1">
          <p15:clr>
            <a:srgbClr val="A4A3A4"/>
          </p15:clr>
        </p15:guide>
        <p15:guide id="7" orient="horz" pos="2840" userDrawn="1">
          <p15:clr>
            <a:srgbClr val="A4A3A4"/>
          </p15:clr>
        </p15:guide>
        <p15:guide id="8" orient="horz" pos="1729" userDrawn="1">
          <p15:clr>
            <a:srgbClr val="A4A3A4"/>
          </p15:clr>
        </p15:guide>
        <p15:guide id="9" pos="5133" userDrawn="1">
          <p15:clr>
            <a:srgbClr val="A4A3A4"/>
          </p15:clr>
        </p15:guide>
        <p15:guide id="10" pos="370" userDrawn="1">
          <p15:clr>
            <a:srgbClr val="A4A3A4"/>
          </p15:clr>
        </p15:guide>
        <p15:guide id="11" pos="143" userDrawn="1">
          <p15:clr>
            <a:srgbClr val="A4A3A4"/>
          </p15:clr>
        </p15:guide>
        <p15:guide id="12" orient="horz" pos="119" userDrawn="1">
          <p15:clr>
            <a:srgbClr val="A4A3A4"/>
          </p15:clr>
        </p15:guide>
        <p15:guide id="14" orient="horz" pos="2659" userDrawn="1">
          <p15:clr>
            <a:srgbClr val="A4A3A4"/>
          </p15:clr>
        </p15:guide>
        <p15:guide id="15" orient="horz" pos="2818" userDrawn="1">
          <p15:clr>
            <a:srgbClr val="A4A3A4"/>
          </p15:clr>
        </p15:guide>
        <p15:guide id="16" orient="horz" pos="1638" userDrawn="1">
          <p15:clr>
            <a:srgbClr val="A4A3A4"/>
          </p15:clr>
        </p15:guide>
        <p15:guide id="17" pos="438" userDrawn="1">
          <p15:clr>
            <a:srgbClr val="A4A3A4"/>
          </p15:clr>
        </p15:guide>
        <p15:guide id="18" pos="5080" userDrawn="1">
          <p15:clr>
            <a:srgbClr val="A4A3A4"/>
          </p15:clr>
        </p15:guide>
        <p15:guide id="19" pos="7514" userDrawn="1">
          <p15:clr>
            <a:srgbClr val="A4A3A4"/>
          </p15:clr>
        </p15:guide>
        <p15:guide id="20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us" initials="N" lastIdx="10" clrIdx="0"/>
  <p:cmAuthor id="2" name="Menzel, Marita" initials="MM" lastIdx="9" clrIdx="1">
    <p:extLst>
      <p:ext uri="{19B8F6BF-5375-455C-9EA6-DF929625EA0E}">
        <p15:presenceInfo xmlns:p15="http://schemas.microsoft.com/office/powerpoint/2012/main" userId="S-1-5-21-1416266714-1988118086-1601837771-3269" providerId="AD"/>
      </p:ext>
    </p:extLst>
  </p:cmAuthor>
  <p:cmAuthor id="3" name="Marita Menzel" initials="MM" lastIdx="2" clrIdx="2"/>
  <p:cmAuthor id="4" name="Microsoft Office User" initials="MOU" lastIdx="2" clrIdx="3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2D"/>
    <a:srgbClr val="11275D"/>
    <a:srgbClr val="A5A6A5"/>
    <a:srgbClr val="9DB9C4"/>
    <a:srgbClr val="8CAFA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88299" autoAdjust="0"/>
  </p:normalViewPr>
  <p:slideViewPr>
    <p:cSldViewPr snapToGrid="0" showGuides="1">
      <p:cViewPr varScale="1">
        <p:scale>
          <a:sx n="108" d="100"/>
          <a:sy n="108" d="100"/>
        </p:scale>
        <p:origin x="1536" y="184"/>
      </p:cViewPr>
      <p:guideLst>
        <p:guide orient="horz" pos="323"/>
        <p:guide pos="3840"/>
        <p:guide orient="horz" pos="867"/>
        <p:guide orient="horz" pos="2228"/>
        <p:guide orient="horz" pos="73"/>
        <p:guide orient="horz" pos="3566"/>
        <p:guide orient="horz" pos="2840"/>
        <p:guide orient="horz" pos="1729"/>
        <p:guide pos="5133"/>
        <p:guide pos="370"/>
        <p:guide pos="143"/>
        <p:guide orient="horz" pos="119"/>
        <p:guide orient="horz" pos="2659"/>
        <p:guide orient="horz" pos="2818"/>
        <p:guide orient="horz" pos="1638"/>
        <p:guide pos="438"/>
        <p:guide pos="5080"/>
        <p:guide pos="7514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ertner\Desktop\SPA%202021\Statistik%20Schulweg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1F-754F-9541-A08FE3DE4B5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1F-754F-9541-A08FE3DE4B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1F-754F-9541-A08FE3DE4B58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1F-754F-9541-A08FE3DE4B58}"/>
              </c:ext>
            </c:extLst>
          </c:dPt>
          <c:dPt>
            <c:idx val="4"/>
            <c:bubble3D val="0"/>
            <c:spPr>
              <a:solidFill>
                <a:srgbClr val="FF2D2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21F-754F-9541-A08FE3DE4B58}"/>
              </c:ext>
            </c:extLst>
          </c:dPt>
          <c:dLbls>
            <c:dLbl>
              <c:idx val="0"/>
              <c:layout>
                <c:manualLayout>
                  <c:x val="-0.12096744862296538"/>
                  <c:y val="-1.87768690569749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1F-754F-9541-A08FE3DE4B5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21F-754F-9541-A08FE3DE4B5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21F-754F-9541-A08FE3DE4B5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21F-754F-9541-A08FE3DE4B5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21F-754F-9541-A08FE3DE4B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Tabelle1!$C$3:$C$7</c:f>
              <c:strCache>
                <c:ptCount val="5"/>
                <c:pt idx="0">
                  <c:v>Fahrrad</c:v>
                </c:pt>
                <c:pt idx="1">
                  <c:v>Pkw</c:v>
                </c:pt>
                <c:pt idx="2">
                  <c:v>zu Fuß</c:v>
                </c:pt>
                <c:pt idx="3">
                  <c:v>Motorisiertes Zweirad</c:v>
                </c:pt>
                <c:pt idx="4">
                  <c:v>Schulbus</c:v>
                </c:pt>
              </c:strCache>
            </c:strRef>
          </c:cat>
          <c:val>
            <c:numRef>
              <c:f>Tabelle1!$B$3:$B$7</c:f>
              <c:numCache>
                <c:formatCode>#,##0</c:formatCode>
                <c:ptCount val="5"/>
                <c:pt idx="0">
                  <c:v>29960</c:v>
                </c:pt>
                <c:pt idx="1">
                  <c:v>10165</c:v>
                </c:pt>
                <c:pt idx="2">
                  <c:v>5707</c:v>
                </c:pt>
                <c:pt idx="3">
                  <c:v>3435</c:v>
                </c:pt>
                <c:pt idx="4">
                  <c:v>3111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1F-754F-9541-A08FE3DE4B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99481829036828"/>
          <c:y val="0.10318231796696962"/>
          <c:w val="0.42855948194254628"/>
          <c:h val="0.763136525984505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CE-4C47-A27C-E5DAF8E6EB84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CE-4C47-A27C-E5DAF8E6EB84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CE-4C47-A27C-E5DAF8E6EB84}"/>
              </c:ext>
            </c:extLst>
          </c:dPt>
          <c:dPt>
            <c:idx val="3"/>
            <c:bubble3D val="0"/>
            <c:spPr>
              <a:solidFill>
                <a:srgbClr val="A5A6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CE-4C47-A27C-E5DAF8E6EB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Tabelle1!$C$23:$C$26</c:f>
              <c:strCache>
                <c:ptCount val="4"/>
                <c:pt idx="0">
                  <c:v>Kita</c:v>
                </c:pt>
                <c:pt idx="1">
                  <c:v>Allgemeinbildende Schulen</c:v>
                </c:pt>
                <c:pt idx="2">
                  <c:v>Berufsbildende Schulen</c:v>
                </c:pt>
                <c:pt idx="3">
                  <c:v>Hochschulen</c:v>
                </c:pt>
              </c:strCache>
            </c:strRef>
          </c:cat>
          <c:val>
            <c:numRef>
              <c:f>Tabelle1!$B$23:$B$26</c:f>
              <c:numCache>
                <c:formatCode>General</c:formatCode>
                <c:ptCount val="4"/>
                <c:pt idx="0">
                  <c:v>4</c:v>
                </c:pt>
                <c:pt idx="1">
                  <c:v>90</c:v>
                </c:pt>
                <c:pt idx="2">
                  <c:v>70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CE-4C47-A27C-E5DAF8E6E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1C068-BC06-4B43-BD32-5D27AF894041}" type="datetimeFigureOut">
              <a:rPr lang="en-US" smtClean="0"/>
              <a:pPr/>
              <a:t>5/4/21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6B1EE-7210-4B30-AE9F-0F8810ADE5F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0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C4E33-978D-47E6-8096-DEDA8B66B8FD}" type="datetimeFigureOut">
              <a:rPr lang="de-DE" smtClean="0"/>
              <a:pPr/>
              <a:t>04.05.21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73AED-C50C-4259-860C-200724DC01F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199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735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>
              <a:latin typeface="DINOT" pitchFamily="34" charset="0"/>
              <a:cs typeface="DINOT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271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861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2823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>
              <a:latin typeface="DINOT" pitchFamily="34" charset="0"/>
              <a:cs typeface="DINOT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856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>
              <a:latin typeface="DINOT" pitchFamily="34" charset="0"/>
              <a:cs typeface="DINOT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101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973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615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>
              <a:latin typeface="DINOT" pitchFamily="34" charset="0"/>
              <a:cs typeface="DINOT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323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284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662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0747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29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713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>
              <a:latin typeface="DINOT" pitchFamily="34" charset="0"/>
              <a:cs typeface="DINOT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9928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229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595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>
              <a:latin typeface="DINOT" pitchFamily="34" charset="0"/>
              <a:cs typeface="DINOT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098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202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36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mailto:praevention@dvr.de" TargetMode="Externa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hyperlink" Target="http://www.deinewege.info/" TargetMode="Externa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7" descr="Grauer Kasten fuer Deckblatt.jpg"/>
          <p:cNvPicPr/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216000" y="1820279"/>
            <a:ext cx="11760000" cy="357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767" y="3044826"/>
            <a:ext cx="11331360" cy="2210287"/>
          </a:xfrm>
        </p:spPr>
        <p:txBody>
          <a:bodyPr anchor="t">
            <a:noAutofit/>
          </a:bodyPr>
          <a:lstStyle>
            <a:lvl1pPr algn="l">
              <a:defRPr sz="4267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0767" y="1954229"/>
            <a:ext cx="11331360" cy="5818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33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6184019" y="5888103"/>
            <a:ext cx="5776383" cy="16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spcAft>
                <a:spcPts val="0"/>
              </a:spcAft>
              <a:defRPr sz="900">
                <a:solidFill>
                  <a:schemeClr val="tx2"/>
                </a:solidFill>
              </a:defRPr>
            </a:lvl1pPr>
            <a:lvl2pPr algn="r">
              <a:defRPr sz="1200">
                <a:solidFill>
                  <a:schemeClr val="bg2"/>
                </a:solidFill>
              </a:defRPr>
            </a:lvl2pPr>
            <a:lvl3pPr algn="r">
              <a:defRPr sz="1200">
                <a:solidFill>
                  <a:schemeClr val="bg2"/>
                </a:solidFill>
              </a:defRPr>
            </a:lvl3pPr>
            <a:lvl4pPr algn="r">
              <a:defRPr sz="1200">
                <a:solidFill>
                  <a:schemeClr val="bg2"/>
                </a:solidFill>
              </a:defRPr>
            </a:lvl4pPr>
            <a:lvl5pPr algn="r">
              <a:defRPr sz="1200">
                <a:solidFill>
                  <a:schemeClr val="bg2"/>
                </a:solidFill>
              </a:defRPr>
            </a:lvl5pPr>
          </a:lstStyle>
          <a:p>
            <a:pPr algn="r">
              <a:defRPr/>
            </a:pPr>
            <a:r>
              <a:rPr lang="de-DE" b="1" dirty="0">
                <a:solidFill>
                  <a:schemeClr val="bg2"/>
                </a:solidFill>
              </a:rPr>
              <a:t>Max Mustermann</a:t>
            </a:r>
          </a:p>
        </p:txBody>
      </p:sp>
      <p:sp>
        <p:nvSpPr>
          <p:cNvPr id="32" name="Textplatzhalt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184019" y="6080923"/>
            <a:ext cx="5776383" cy="16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  <a:lvl2pPr algn="r">
              <a:defRPr sz="1200">
                <a:solidFill>
                  <a:schemeClr val="bg2"/>
                </a:solidFill>
              </a:defRPr>
            </a:lvl2pPr>
            <a:lvl3pPr algn="r">
              <a:defRPr sz="1200">
                <a:solidFill>
                  <a:schemeClr val="bg2"/>
                </a:solidFill>
              </a:defRPr>
            </a:lvl3pPr>
            <a:lvl4pPr algn="r">
              <a:defRPr sz="1200">
                <a:solidFill>
                  <a:schemeClr val="bg2"/>
                </a:solidFill>
              </a:defRPr>
            </a:lvl4pPr>
            <a:lvl5pPr algn="r">
              <a:defRPr sz="1200">
                <a:solidFill>
                  <a:schemeClr val="bg2"/>
                </a:solidFill>
              </a:defRPr>
            </a:lvl5pPr>
          </a:lstStyle>
          <a:p>
            <a:pPr algn="r">
              <a:defRPr/>
            </a:pPr>
            <a:r>
              <a:rPr lang="de-DE" b="1" dirty="0">
                <a:solidFill>
                  <a:schemeClr val="bg2"/>
                </a:solidFill>
              </a:rPr>
              <a:t>Abteilung oder Position</a:t>
            </a:r>
          </a:p>
        </p:txBody>
      </p:sp>
      <p:sp>
        <p:nvSpPr>
          <p:cNvPr id="33" name="Textplatzhalt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184019" y="6273740"/>
            <a:ext cx="5776383" cy="16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spcAft>
                <a:spcPts val="0"/>
              </a:spcAft>
              <a:defRPr sz="900">
                <a:solidFill>
                  <a:schemeClr val="tx2"/>
                </a:solidFill>
              </a:defRPr>
            </a:lvl1pPr>
            <a:lvl2pPr algn="r">
              <a:defRPr sz="1200">
                <a:solidFill>
                  <a:schemeClr val="bg2"/>
                </a:solidFill>
              </a:defRPr>
            </a:lvl2pPr>
            <a:lvl3pPr algn="r">
              <a:defRPr sz="1200">
                <a:solidFill>
                  <a:schemeClr val="bg2"/>
                </a:solidFill>
              </a:defRPr>
            </a:lvl3pPr>
            <a:lvl4pPr algn="r">
              <a:defRPr sz="1200">
                <a:solidFill>
                  <a:schemeClr val="bg2"/>
                </a:solidFill>
              </a:defRPr>
            </a:lvl4pPr>
            <a:lvl5pPr algn="r">
              <a:defRPr sz="1200">
                <a:solidFill>
                  <a:schemeClr val="bg2"/>
                </a:solidFill>
              </a:defRPr>
            </a:lvl5pPr>
          </a:lstStyle>
          <a:p>
            <a:pPr algn="r">
              <a:defRPr/>
            </a:pPr>
            <a:r>
              <a:rPr lang="de-DE" b="1" dirty="0">
                <a:solidFill>
                  <a:schemeClr val="bg2"/>
                </a:solidFill>
              </a:rPr>
              <a:t>Titel der Präsentation</a:t>
            </a:r>
          </a:p>
        </p:txBody>
      </p:sp>
      <p:sp>
        <p:nvSpPr>
          <p:cNvPr id="34" name="Rechteck 33"/>
          <p:cNvSpPr/>
          <p:nvPr userDrawn="1"/>
        </p:nvSpPr>
        <p:spPr>
          <a:xfrm>
            <a:off x="6203953" y="6578600"/>
            <a:ext cx="5773559" cy="16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0" algn="r" defTabSz="1219170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</a:pPr>
            <a:r>
              <a:rPr lang="de-DE" sz="900" b="1" dirty="0">
                <a:solidFill>
                  <a:schemeClr val="tx2"/>
                </a:solidFill>
              </a:rPr>
              <a:t>© Deutscher Verkehrssicherheitsrat</a:t>
            </a:r>
          </a:p>
        </p:txBody>
      </p:sp>
      <p:pic>
        <p:nvPicPr>
          <p:cNvPr id="14" name="Grafik 13" descr="DeineWege-Logo_4C_2Z_klein.png"/>
          <p:cNvPicPr>
            <a:picLocks noChangeAspect="1"/>
          </p:cNvPicPr>
          <p:nvPr userDrawn="1"/>
        </p:nvPicPr>
        <p:blipFill>
          <a:blip r:embed="rId3" cstate="screen">
            <a:lum bright="-10000" contrast="-40000"/>
          </a:blip>
          <a:stretch>
            <a:fillRect/>
          </a:stretch>
        </p:blipFill>
        <p:spPr>
          <a:xfrm>
            <a:off x="8953217" y="1950859"/>
            <a:ext cx="2814040" cy="384000"/>
          </a:xfrm>
          <a:prstGeom prst="rect">
            <a:avLst/>
          </a:prstGeom>
        </p:spPr>
      </p:pic>
      <p:grpSp>
        <p:nvGrpSpPr>
          <p:cNvPr id="4" name="Gruppieren 3"/>
          <p:cNvGrpSpPr/>
          <p:nvPr userDrawn="1"/>
        </p:nvGrpSpPr>
        <p:grpSpPr>
          <a:xfrm>
            <a:off x="9919315" y="4409363"/>
            <a:ext cx="2272684" cy="722051"/>
            <a:chOff x="7439486" y="3307022"/>
            <a:chExt cx="1704513" cy="541538"/>
          </a:xfrm>
        </p:grpSpPr>
        <p:sp>
          <p:nvSpPr>
            <p:cNvPr id="17" name="Rechteck 16"/>
            <p:cNvSpPr/>
            <p:nvPr userDrawn="1"/>
          </p:nvSpPr>
          <p:spPr>
            <a:xfrm>
              <a:off x="7439486" y="330702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2400"/>
            </a:p>
          </p:txBody>
        </p:sp>
        <p:pic>
          <p:nvPicPr>
            <p:cNvPr id="18" name="Picture 2" descr="H:\Breuer\Bereich VA und Initiativen\Projekte\CD\Logos\VISIONZERO_logo\jpg\300dpi\VISIONZERO_logo_4c_300.jpg"/>
            <p:cNvPicPr>
              <a:picLocks noChangeAspect="1" noChangeArrowheads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7591725" y="3416559"/>
              <a:ext cx="1396859" cy="324000"/>
            </a:xfrm>
            <a:prstGeom prst="rect">
              <a:avLst/>
            </a:prstGeom>
            <a:noFill/>
          </p:spPr>
        </p:pic>
      </p:grpSp>
      <p:sp>
        <p:nvSpPr>
          <p:cNvPr id="19" name="Bildplatzhalter 24"/>
          <p:cNvSpPr>
            <a:spLocks noGrp="1"/>
          </p:cNvSpPr>
          <p:nvPr>
            <p:ph type="pic" sz="quarter" idx="10"/>
          </p:nvPr>
        </p:nvSpPr>
        <p:spPr>
          <a:xfrm>
            <a:off x="213785" y="214490"/>
            <a:ext cx="11764433" cy="1502551"/>
          </a:xfrm>
          <a:prstGeom prst="rect">
            <a:avLst/>
          </a:prstGeom>
          <a:blipFill dpi="0" rotWithShape="1">
            <a:blip r:embed="rId5" cstate="screen"/>
            <a:srcRect/>
            <a:stretch>
              <a:fillRect l="4" t="-8146" r="-4" b="-100427"/>
            </a:stretch>
          </a:blipFill>
        </p:spPr>
        <p:txBody>
          <a:bodyPr b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290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40000" y="3806024"/>
            <a:ext cx="11712000" cy="16750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240000" y="1598400"/>
            <a:ext cx="11712000" cy="204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419425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40000" y="1598399"/>
            <a:ext cx="11712000" cy="39039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1293290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40000" y="266701"/>
            <a:ext cx="11712000" cy="52462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192248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seit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37959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1705485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92265" y="1705485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Story, Start</a:t>
            </a:r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40000" y="2258393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92265" y="2258393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40000" y="2821565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92265" y="2821565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0000" y="3384739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2265" y="3384739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0000" y="3947911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22" hasCustomPrompt="1"/>
          </p:nvPr>
        </p:nvSpPr>
        <p:spPr>
          <a:xfrm>
            <a:off x="892265" y="3947911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20" name="Textplatzhalt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0000" y="4511084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24" hasCustomPrompt="1"/>
          </p:nvPr>
        </p:nvSpPr>
        <p:spPr>
          <a:xfrm>
            <a:off x="892265" y="4511084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Story, Ende</a:t>
            </a:r>
          </a:p>
        </p:txBody>
      </p:sp>
    </p:spTree>
    <p:extLst>
      <p:ext uri="{BB962C8B-B14F-4D97-AF65-F5344CB8AC3E}">
        <p14:creationId xmlns:p14="http://schemas.microsoft.com/office/powerpoint/2010/main" val="358673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1705485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2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92800" y="1705485"/>
            <a:ext cx="11115727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Story, Start</a:t>
            </a:r>
          </a:p>
        </p:txBody>
      </p:sp>
      <p:sp>
        <p:nvSpPr>
          <p:cNvPr id="26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40000" y="2258393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92265" y="2258393"/>
            <a:ext cx="11054203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28" name="Textplatzhalt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40000" y="2821565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29" name="Textplatzhalt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92265" y="2821565"/>
            <a:ext cx="11054203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30" name="Textplatzhalt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0000" y="3384739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31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2265" y="3384739"/>
            <a:ext cx="11054203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32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0000" y="3947911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33" name="Textplatzhalter 9"/>
          <p:cNvSpPr>
            <a:spLocks noGrp="1"/>
          </p:cNvSpPr>
          <p:nvPr>
            <p:ph type="body" sz="quarter" idx="22" hasCustomPrompt="1"/>
          </p:nvPr>
        </p:nvSpPr>
        <p:spPr>
          <a:xfrm>
            <a:off x="892265" y="3947911"/>
            <a:ext cx="11054203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34" name="Textplatzhalt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0000" y="4511084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35" name="Textplatzhalter 9"/>
          <p:cNvSpPr>
            <a:spLocks noGrp="1"/>
          </p:cNvSpPr>
          <p:nvPr>
            <p:ph type="body" sz="quarter" idx="24" hasCustomPrompt="1"/>
          </p:nvPr>
        </p:nvSpPr>
        <p:spPr>
          <a:xfrm>
            <a:off x="892265" y="4511084"/>
            <a:ext cx="11054203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Story, Ende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41300" y="190831"/>
            <a:ext cx="11709400" cy="123385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  <a:endParaRPr lang="en-US" dirty="0"/>
          </a:p>
        </p:txBody>
      </p:sp>
      <p:sp>
        <p:nvSpPr>
          <p:cNvPr id="17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837999" y="6573913"/>
            <a:ext cx="4114800" cy="144000"/>
          </a:xfrm>
        </p:spPr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9867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(nur Headline +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485086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(nur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828469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iß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6605351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368707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Medienplatzhalter 4"/>
          <p:cNvSpPr>
            <a:spLocks noGrp="1"/>
          </p:cNvSpPr>
          <p:nvPr>
            <p:ph type="media" sz="quarter" idx="17"/>
          </p:nvPr>
        </p:nvSpPr>
        <p:spPr>
          <a:xfrm>
            <a:off x="240001" y="1598400"/>
            <a:ext cx="11706467" cy="38933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68000" anchor="ctr"/>
          <a:lstStyle>
            <a:lvl1pPr algn="ctr">
              <a:defRPr/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86498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6184019" y="5888103"/>
            <a:ext cx="5776383" cy="16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900" b="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b="1" dirty="0">
                <a:solidFill>
                  <a:schemeClr val="bg2"/>
                </a:solidFill>
              </a:rPr>
              <a:t>Max Mustermann</a:t>
            </a:r>
          </a:p>
        </p:txBody>
      </p:sp>
      <p:sp>
        <p:nvSpPr>
          <p:cNvPr id="41" name="Textplatzhalt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184019" y="6080923"/>
            <a:ext cx="5776383" cy="16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900" b="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b="1" dirty="0">
                <a:solidFill>
                  <a:schemeClr val="bg2"/>
                </a:solidFill>
              </a:rPr>
              <a:t>Abteilung oder Position</a:t>
            </a:r>
          </a:p>
        </p:txBody>
      </p:sp>
      <p:sp>
        <p:nvSpPr>
          <p:cNvPr id="42" name="Textplatzhalt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184019" y="6273740"/>
            <a:ext cx="5776383" cy="16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spcAft>
                <a:spcPts val="0"/>
              </a:spcAft>
              <a:defRPr sz="900" b="0">
                <a:solidFill>
                  <a:schemeClr val="tx2"/>
                </a:solidFill>
              </a:defRPr>
            </a:lvl1pPr>
            <a:lvl2pPr algn="r">
              <a:defRPr sz="1200">
                <a:solidFill>
                  <a:schemeClr val="bg2"/>
                </a:solidFill>
              </a:defRPr>
            </a:lvl2pPr>
            <a:lvl3pPr algn="r">
              <a:defRPr sz="1200">
                <a:solidFill>
                  <a:schemeClr val="bg2"/>
                </a:solidFill>
              </a:defRPr>
            </a:lvl3pPr>
            <a:lvl4pPr algn="r">
              <a:defRPr sz="1200">
                <a:solidFill>
                  <a:schemeClr val="bg2"/>
                </a:solidFill>
              </a:defRPr>
            </a:lvl4pPr>
            <a:lvl5pPr algn="r">
              <a:defRPr sz="1200">
                <a:solidFill>
                  <a:schemeClr val="bg2"/>
                </a:solidFill>
              </a:defRPr>
            </a:lvl5pPr>
          </a:lstStyle>
          <a:p>
            <a:pPr algn="r">
              <a:defRPr/>
            </a:pPr>
            <a:r>
              <a:rPr lang="de-DE" b="1" dirty="0">
                <a:solidFill>
                  <a:schemeClr val="bg2"/>
                </a:solidFill>
              </a:rPr>
              <a:t>Titel der Präsentation</a:t>
            </a:r>
          </a:p>
        </p:txBody>
      </p:sp>
      <p:sp>
        <p:nvSpPr>
          <p:cNvPr id="43" name="Rechteck 42"/>
          <p:cNvSpPr/>
          <p:nvPr userDrawn="1"/>
        </p:nvSpPr>
        <p:spPr>
          <a:xfrm>
            <a:off x="6203953" y="6578600"/>
            <a:ext cx="5773559" cy="16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0" algn="r" defTabSz="1219170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</a:pPr>
            <a:r>
              <a:rPr lang="de-DE" sz="900" b="1" dirty="0">
                <a:solidFill>
                  <a:schemeClr val="tx2"/>
                </a:solidFill>
              </a:rPr>
              <a:t>© Deutscher Verkehrssicherheitsrat</a:t>
            </a:r>
          </a:p>
        </p:txBody>
      </p:sp>
    </p:spTree>
    <p:extLst>
      <p:ext uri="{BB962C8B-B14F-4D97-AF65-F5344CB8AC3E}">
        <p14:creationId xmlns:p14="http://schemas.microsoft.com/office/powerpoint/2010/main" val="1555697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324000"/>
            <a:ext cx="11328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Medienplatzhalter 6"/>
          <p:cNvSpPr>
            <a:spLocks noGrp="1"/>
          </p:cNvSpPr>
          <p:nvPr>
            <p:ph type="media" sz="quarter" idx="14"/>
          </p:nvPr>
        </p:nvSpPr>
        <p:spPr>
          <a:xfrm>
            <a:off x="240000" y="266699"/>
            <a:ext cx="11706467" cy="52250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612000" anchor="ctr"/>
          <a:lstStyle>
            <a:lvl1pPr algn="ctr">
              <a:defRPr/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809584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enplatzhalter 6"/>
          <p:cNvSpPr>
            <a:spLocks noGrp="1"/>
          </p:cNvSpPr>
          <p:nvPr>
            <p:ph type="media" sz="quarter" idx="14"/>
          </p:nvPr>
        </p:nvSpPr>
        <p:spPr>
          <a:xfrm>
            <a:off x="2" y="2"/>
            <a:ext cx="12191999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612000" anchor="ctr"/>
          <a:lstStyle>
            <a:lvl1pPr algn="ctr">
              <a:defRPr/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324000"/>
            <a:ext cx="11328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66205" y="6605351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3824916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/>
          </p:cNvSpPr>
          <p:nvPr userDrawn="1"/>
        </p:nvSpPr>
        <p:spPr>
          <a:xfrm>
            <a:off x="240000" y="1737784"/>
            <a:ext cx="11706467" cy="3743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Bildplatzhalter 24"/>
          <p:cNvSpPr>
            <a:spLocks noGrp="1"/>
          </p:cNvSpPr>
          <p:nvPr>
            <p:ph type="pic" sz="quarter" idx="10"/>
          </p:nvPr>
        </p:nvSpPr>
        <p:spPr>
          <a:xfrm>
            <a:off x="240001" y="266700"/>
            <a:ext cx="11706465" cy="1333501"/>
          </a:xfrm>
          <a:prstGeom prst="rect">
            <a:avLst/>
          </a:prstGeom>
          <a:blipFill>
            <a:blip r:embed="rId2" cstate="print"/>
            <a:srcRect/>
            <a:stretch>
              <a:fillRect l="4" t="-8146" r="-4" b="-103432"/>
            </a:stretch>
          </a:blipFill>
        </p:spPr>
        <p:txBody>
          <a:bodyPr b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Inhaltsplatzhalter 3"/>
          <p:cNvSpPr txBox="1">
            <a:spLocks/>
          </p:cNvSpPr>
          <p:nvPr userDrawn="1"/>
        </p:nvSpPr>
        <p:spPr>
          <a:xfrm>
            <a:off x="298855" y="1958989"/>
            <a:ext cx="8857167" cy="3079428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Kommen Sie gut nach Hause!</a:t>
            </a:r>
            <a:endParaRPr kumimoji="0" lang="de-DE" sz="1700" b="0" i="0" u="none" strike="noStrike" kern="0" cap="none" spc="0" normalizeH="0" baseline="0" noProof="0" dirty="0">
              <a:ln>
                <a:noFill/>
              </a:ln>
              <a:solidFill>
                <a:srgbClr val="11275D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1700" b="0" i="0" u="none" strike="noStrike" kern="0" cap="none" spc="0" normalizeH="0" baseline="0" noProof="0" dirty="0">
              <a:ln>
                <a:noFill/>
              </a:ln>
              <a:solidFill>
                <a:srgbClr val="11275D"/>
              </a:solidFill>
              <a:effectLst/>
              <a:uLnTx/>
              <a:uFillTx/>
            </a:endParaRPr>
          </a:p>
          <a:p>
            <a:pPr marL="2514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Referat Unfallprävention - Wege und Dienstwege</a:t>
            </a:r>
          </a:p>
          <a:p>
            <a:pPr marL="2514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Deutscher Verkehrssicherheitsrat (DVR)</a:t>
            </a:r>
          </a:p>
          <a:p>
            <a:pPr marL="2514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1700" b="0" i="0" u="none" strike="noStrike" kern="0" cap="none" spc="0" normalizeH="0" baseline="0" noProof="0" dirty="0">
              <a:ln>
                <a:noFill/>
              </a:ln>
              <a:solidFill>
                <a:srgbClr val="11275D"/>
              </a:solidFill>
              <a:effectLst/>
              <a:uLnTx/>
              <a:uFillTx/>
            </a:endParaRPr>
          </a:p>
          <a:p>
            <a:pPr marL="2514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Telefon:	+49 30 2266771-24</a:t>
            </a:r>
            <a:b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</a:br>
            <a: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E-Mail:	</a:t>
            </a:r>
            <a: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  <a:hlinkClick r:id="rId3"/>
              </a:rPr>
              <a:t>praevention@dvr.de</a:t>
            </a:r>
            <a:endParaRPr kumimoji="0" lang="de-DE" sz="1700" b="0" i="0" u="none" strike="noStrike" kern="0" cap="none" spc="0" normalizeH="0" baseline="0" noProof="0" dirty="0">
              <a:ln>
                <a:noFill/>
              </a:ln>
              <a:solidFill>
                <a:srgbClr val="11275D"/>
              </a:solidFill>
              <a:effectLst/>
              <a:uLnTx/>
              <a:uFillTx/>
            </a:endParaRPr>
          </a:p>
          <a:p>
            <a:pPr marL="2514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endParaRPr kumimoji="0" lang="de-DE" sz="1700" b="1" i="0" u="none" strike="noStrike" kern="0" cap="none" spc="0" normalizeH="0" baseline="0" noProof="0" dirty="0">
              <a:ln>
                <a:noFill/>
              </a:ln>
              <a:solidFill>
                <a:srgbClr val="11275D"/>
              </a:solidFill>
              <a:effectLst/>
              <a:uLnTx/>
              <a:uFillTx/>
              <a:hlinkClick r:id="rId4"/>
            </a:endParaRPr>
          </a:p>
          <a:p>
            <a:pPr marL="2514600" marR="0" lvl="0" indent="-2428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r>
              <a:rPr kumimoji="0" lang="de-DE" sz="1700" b="1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www.deinewege.info</a:t>
            </a:r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10487487" y="4604880"/>
            <a:ext cx="1704513" cy="541538"/>
            <a:chOff x="7439486" y="3307022"/>
            <a:chExt cx="1704513" cy="541538"/>
          </a:xfrm>
        </p:grpSpPr>
        <p:sp>
          <p:nvSpPr>
            <p:cNvPr id="8" name="Rechteck 7"/>
            <p:cNvSpPr/>
            <p:nvPr userDrawn="1"/>
          </p:nvSpPr>
          <p:spPr>
            <a:xfrm>
              <a:off x="7439486" y="330702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9" name="Picture 2" descr="H:\Breuer\Bereich VA und Initiativen\Projekte\CD\Logos\VISIONZERO_logo\jpg\300dpi\VISIONZERO_logo_4c_300.jpg"/>
            <p:cNvPicPr>
              <a:picLocks noChangeAspect="1" noChangeArrowheads="1"/>
            </p:cNvPicPr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591725" y="3416559"/>
              <a:ext cx="1396859" cy="324000"/>
            </a:xfrm>
            <a:prstGeom prst="rect">
              <a:avLst/>
            </a:prstGeom>
            <a:noFill/>
          </p:spPr>
        </p:pic>
      </p:grp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5" y="2529441"/>
            <a:ext cx="2508976" cy="25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49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10487487" y="4604880"/>
            <a:ext cx="1704513" cy="541538"/>
            <a:chOff x="7439486" y="3307022"/>
            <a:chExt cx="1704513" cy="541538"/>
          </a:xfrm>
        </p:grpSpPr>
        <p:sp>
          <p:nvSpPr>
            <p:cNvPr id="8" name="Rechteck 7"/>
            <p:cNvSpPr/>
            <p:nvPr userDrawn="1"/>
          </p:nvSpPr>
          <p:spPr>
            <a:xfrm>
              <a:off x="7439486" y="330702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9" name="Picture 2" descr="H:\Breuer\Bereich VA und Initiativen\Projekte\CD\Logos\VISIONZERO_logo\jpg\300dpi\VISIONZERO_logo_4c_300.jpg"/>
            <p:cNvPicPr>
              <a:picLocks noChangeAspect="1" noChangeArrowheads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7591725" y="3416559"/>
              <a:ext cx="1396859" cy="324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53161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13784" y="1628776"/>
            <a:ext cx="11766549" cy="3745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6544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13784" y="1628776"/>
            <a:ext cx="11766549" cy="3745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826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13784" y="1628776"/>
            <a:ext cx="11766549" cy="3745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lang="de-DE" sz="900" b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lang="de-DE" sz="1200" b="1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lang="de-DE" sz="1200" b="1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lang="de-DE" sz="1200" b="1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lang="de-DE" sz="12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907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386" y="1628775"/>
            <a:ext cx="11762125" cy="3768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9997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  <a:prstGeom prst="rect">
            <a:avLst/>
          </a:prstGeom>
        </p:spPr>
        <p:txBody>
          <a:bodyPr vert="horz" lIns="90000" tIns="0" rIns="9000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idx="1" hasCustomPrompt="1"/>
          </p:nvPr>
        </p:nvSpPr>
        <p:spPr>
          <a:xfrm>
            <a:off x="238273" y="1599700"/>
            <a:ext cx="11712427" cy="3849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 lang="en-US" sz="2133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411" marR="0" indent="-243411" algn="l" defTabSz="23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33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marR="0" indent="-234945" algn="l" defTabSz="23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33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marR="0" indent="-355591" algn="l" defTabSz="4169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>
                <a:tab pos="478355" algn="l"/>
              </a:tabLst>
              <a:defRPr lang="en-US" sz="2133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marR="0" indent="-364058" algn="l" defTabSz="11980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>
                <a:tab pos="833946" algn="l"/>
              </a:tabLst>
              <a:defRPr lang="en-US" sz="2133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243411" marR="0" lvl="1" indent="-243411" algn="l" defTabSz="23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478355" marR="0" lvl="2" indent="-234945" algn="l" defTabSz="23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833946" marR="0" lvl="3" indent="-355591" algn="l" defTabSz="4169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>
                <a:tab pos="478355" algn="l"/>
              </a:tabLst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198003" marR="0" lvl="4" indent="-364058" algn="l" defTabSz="11980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>
                <a:tab pos="833946" algn="l"/>
              </a:tabLst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2531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299" y="1600200"/>
            <a:ext cx="5732484" cy="38808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0" y="1600200"/>
            <a:ext cx="5746751" cy="38808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255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41301" y="1600199"/>
            <a:ext cx="5732484" cy="3870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203951" y="1600199"/>
            <a:ext cx="5746749" cy="38702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561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ech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03951" y="1600200"/>
            <a:ext cx="5746749" cy="38808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241301" y="1600200"/>
            <a:ext cx="5734084" cy="38808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1137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301" y="1598400"/>
            <a:ext cx="5753100" cy="4116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6651" y="1598400"/>
            <a:ext cx="5734048" cy="4116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41301" y="2095501"/>
            <a:ext cx="5734084" cy="3396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68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206066" y="2095501"/>
            <a:ext cx="5744633" cy="3396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68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73821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rittel Bild 1 Dritte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40001" y="1598400"/>
            <a:ext cx="7999760" cy="38933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412481" y="1598400"/>
            <a:ext cx="3538219" cy="389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Textplatzhalt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610175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rittel Inhalt 1 Dritt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240001" y="1598400"/>
            <a:ext cx="3327951" cy="389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5"/>
          </p:nvPr>
        </p:nvSpPr>
        <p:spPr>
          <a:xfrm>
            <a:off x="3771196" y="1598400"/>
            <a:ext cx="8179504" cy="389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Textplatzhalt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40326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  <a:prstGeom prst="rect">
            <a:avLst/>
          </a:prstGeom>
        </p:spPr>
        <p:txBody>
          <a:bodyPr vert="horz" lIns="90000" tIns="0" rIns="90000" bIns="0" rtlCol="0" anchor="b" anchorCtr="0">
            <a:noAutofit/>
          </a:bodyPr>
          <a:lstStyle/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37999" y="6573913"/>
            <a:ext cx="41148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38273" y="1599700"/>
            <a:ext cx="11712427" cy="3849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Bild 20" descr="DVR-LOGO_4c_100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3" y="5944891"/>
            <a:ext cx="722278" cy="722278"/>
          </a:xfrm>
          <a:prstGeom prst="rect">
            <a:avLst/>
          </a:prstGeom>
        </p:spPr>
      </p:pic>
      <p:pic>
        <p:nvPicPr>
          <p:cNvPr id="11" name="Picture 2" descr="H:\Breuer\Bereich VA und Initiativen\Projekte\CD\Logos\DGUV\Gemeinschaftslogo UK-BG\Gemeinschaftslogo UK-BG\JPG\Logo-UK-BG-Claim-2z-RGB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387402" y="6112891"/>
            <a:ext cx="1146406" cy="469481"/>
          </a:xfrm>
          <a:prstGeom prst="rect">
            <a:avLst/>
          </a:prstGeom>
          <a:noFill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A3E4C6D-3156-6A41-8944-93D748048E95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2960659" y="6175650"/>
            <a:ext cx="1440931" cy="40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9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6" r:id="rId23"/>
    <p:sldLayoutId id="2147483711" r:id="rId24"/>
    <p:sldLayoutId id="2147483712" r:id="rId25"/>
    <p:sldLayoutId id="2147483713" r:id="rId26"/>
    <p:sldLayoutId id="2147483717" r:id="rId27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FontTx/>
        <a:buNone/>
        <a:defRPr sz="2133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43411" indent="-243411" algn="l" defTabSz="239178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478355" indent="-234945" algn="l" defTabSz="239178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Font typeface="Arial" panose="020B0604020202020204" pitchFamily="34" charset="0"/>
        <a:buChar char="•"/>
        <a:defRPr lang="de-DE" sz="2133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833946" indent="-355591" algn="l" defTabSz="416974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Font typeface="Arial" panose="020B0604020202020204" pitchFamily="34" charset="0"/>
        <a:buChar char="•"/>
        <a:tabLst>
          <a:tab pos="478355" algn="l"/>
        </a:tabLst>
        <a:defRPr lang="de-DE" sz="2133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98003" indent="-364058" algn="l" defTabSz="1198003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Font typeface="Arial" panose="020B0604020202020204" pitchFamily="34" charset="0"/>
        <a:buChar char="•"/>
        <a:tabLst>
          <a:tab pos="833946" algn="l"/>
        </a:tabLst>
        <a:defRPr lang="de-DE" sz="2133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70">
          <p15:clr>
            <a:srgbClr val="F26B43"/>
          </p15:clr>
        </p15:guide>
        <p15:guide id="2" orient="horz" pos="1026">
          <p15:clr>
            <a:srgbClr val="F26B43"/>
          </p15:clr>
        </p15:guide>
        <p15:guide id="3" orient="horz" pos="4212">
          <p15:clr>
            <a:srgbClr val="F26B43"/>
          </p15:clr>
        </p15:guide>
        <p15:guide id="4" orient="horz" pos="3441">
          <p15:clr>
            <a:srgbClr val="F26B43"/>
          </p15:clr>
        </p15:guide>
        <p15:guide id="5" pos="2880">
          <p15:clr>
            <a:srgbClr val="F26B43"/>
          </p15:clr>
        </p15:guide>
        <p15:guide id="6" pos="101">
          <p15:clr>
            <a:srgbClr val="F26B43"/>
          </p15:clr>
        </p15:guide>
        <p15:guide id="7" pos="5660">
          <p15:clr>
            <a:srgbClr val="F26B43"/>
          </p15:clr>
        </p15:guide>
        <p15:guide id="8" pos="2931">
          <p15:clr>
            <a:srgbClr val="F26B43"/>
          </p15:clr>
        </p15:guide>
        <p15:guide id="9" pos="2829">
          <p15:clr>
            <a:srgbClr val="F26B43"/>
          </p15:clr>
        </p15:guide>
        <p15:guide id="10" orient="horz" pos="1151">
          <p15:clr>
            <a:srgbClr val="F26B43"/>
          </p15:clr>
        </p15:guide>
        <p15:guide id="11" orient="horz" pos="108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32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3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32.xml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32.xml"/><Relationship Id="rId4" Type="http://schemas.openxmlformats.org/officeDocument/2006/relationships/slide" Target="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inewege.info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6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26.xml"/><Relationship Id="rId4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">
            <a:extLst>
              <a:ext uri="{FF2B5EF4-FFF2-40B4-BE49-F238E27FC236}">
                <a16:creationId xmlns:a16="http://schemas.microsoft.com/office/drawing/2014/main" id="{2744FB7C-3984-DC41-92E9-073BB43DF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3" t="4193" b="21929"/>
          <a:stretch/>
        </p:blipFill>
        <p:spPr>
          <a:xfrm>
            <a:off x="233079" y="141378"/>
            <a:ext cx="11701462" cy="5547664"/>
          </a:xfrm>
          <a:prstGeom prst="rect">
            <a:avLst/>
          </a:prstGeom>
        </p:spPr>
      </p:pic>
      <p:sp>
        <p:nvSpPr>
          <p:cNvPr id="17" name="Textplatzhalter 16"/>
          <p:cNvSpPr>
            <a:spLocks noGrp="1"/>
          </p:cNvSpPr>
          <p:nvPr>
            <p:ph type="body" sz="quarter" idx="11"/>
          </p:nvPr>
        </p:nvSpPr>
        <p:spPr>
          <a:xfrm>
            <a:off x="6184019" y="5888103"/>
            <a:ext cx="5744456" cy="16200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/>
              <a:t>DVR/UK/BG-Schwerpunktaktion 2021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9919315" y="4556115"/>
            <a:ext cx="2272684" cy="722051"/>
            <a:chOff x="7439486" y="4625282"/>
            <a:chExt cx="1704513" cy="541538"/>
          </a:xfrm>
        </p:grpSpPr>
        <p:sp>
          <p:nvSpPr>
            <p:cNvPr id="20" name="Rechteck 19"/>
            <p:cNvSpPr/>
            <p:nvPr userDrawn="1"/>
          </p:nvSpPr>
          <p:spPr>
            <a:xfrm>
              <a:off x="7439486" y="462528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21" name="Picture 2" descr="H:\Breuer\Bereich VA und Initiativen\Projekte\CD\Logos\VISIONZERO_logo\jpg\300dpi\VISIONZERO_logo_4c_300.jp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91725" y="4734819"/>
              <a:ext cx="1396859" cy="324000"/>
            </a:xfrm>
            <a:prstGeom prst="rect">
              <a:avLst/>
            </a:prstGeom>
            <a:noFill/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6A5F914-FDAB-2441-971E-84CB9C12CD8E}"/>
              </a:ext>
            </a:extLst>
          </p:cNvPr>
          <p:cNvGrpSpPr/>
          <p:nvPr/>
        </p:nvGrpSpPr>
        <p:grpSpPr>
          <a:xfrm>
            <a:off x="9919315" y="4556115"/>
            <a:ext cx="2272684" cy="722051"/>
            <a:chOff x="7439486" y="4625282"/>
            <a:chExt cx="1704513" cy="541538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5EA7020-FFEB-7245-B937-13D52ECB05CF}"/>
                </a:ext>
              </a:extLst>
            </p:cNvPr>
            <p:cNvSpPr/>
            <p:nvPr userDrawn="1"/>
          </p:nvSpPr>
          <p:spPr>
            <a:xfrm>
              <a:off x="7439486" y="462528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12" name="Picture 2" descr="H:\Breuer\Bereich VA und Initiativen\Projekte\CD\Logos\VISIONZERO_logo\jpg\300dpi\VISIONZERO_logo_4c_300.jpg">
              <a:extLst>
                <a:ext uri="{FF2B5EF4-FFF2-40B4-BE49-F238E27FC236}">
                  <a16:creationId xmlns:a16="http://schemas.microsoft.com/office/drawing/2014/main" id="{60C94C2B-297F-6646-B22B-4E5C383D864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91725" y="4734819"/>
              <a:ext cx="1396859" cy="324000"/>
            </a:xfrm>
            <a:prstGeom prst="rect">
              <a:avLst/>
            </a:prstGeom>
            <a:noFill/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EB6660CF-99EC-F647-9451-756AEB1AC8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33038" y="421121"/>
            <a:ext cx="4559300" cy="305665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1A43FBD-7D44-5942-A4EC-E0287BBC427A}"/>
              </a:ext>
            </a:extLst>
          </p:cNvPr>
          <p:cNvSpPr txBox="1"/>
          <p:nvPr/>
        </p:nvSpPr>
        <p:spPr>
          <a:xfrm>
            <a:off x="844827" y="4259797"/>
            <a:ext cx="5251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Gefährdungen und Rücksichtnahme </a:t>
            </a:r>
            <a:br>
              <a:rPr lang="de-DE" sz="2200" dirty="0"/>
            </a:br>
            <a:r>
              <a:rPr lang="de-DE" sz="2200" dirty="0"/>
              <a:t>auf Arbeits-, Dienst- und Schulwegen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59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E55AE29-FD5A-5847-AEC5-236ECF9B1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" b="798"/>
          <a:stretch/>
        </p:blipFill>
        <p:spPr>
          <a:xfrm>
            <a:off x="-14750" y="0"/>
            <a:ext cx="1220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91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01B11CE-DC95-9F4D-8372-F88E5E9C2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987" y="2660038"/>
            <a:ext cx="5400000" cy="30375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8FDB49A-919A-434E-95F3-A23B60E419B7}"/>
              </a:ext>
            </a:extLst>
          </p:cNvPr>
          <p:cNvSpPr txBox="1"/>
          <p:nvPr/>
        </p:nvSpPr>
        <p:spPr>
          <a:xfrm>
            <a:off x="227013" y="498018"/>
            <a:ext cx="11701462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Was mag den Taxifahrer bewogen haben, sich so in die Einfahrt zu stellen?</a:t>
            </a:r>
          </a:p>
          <a:p>
            <a:pPr>
              <a:spcBef>
                <a:spcPts val="1200"/>
              </a:spcBef>
            </a:pPr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Welche Konsequenzen hat sein Handeln für die zu Fußgehenden und Radfahrenden?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B4E8983B-6730-C34D-A759-DD9E418E25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>
                <a:cs typeface="+mn-cs"/>
              </a:rPr>
              <a:t>Foto: </a:t>
            </a:r>
            <a:r>
              <a:rPr lang="de-DE" dirty="0" err="1">
                <a:cs typeface="+mn-cs"/>
              </a:rPr>
              <a:t>sw</a:t>
            </a:r>
            <a:r>
              <a:rPr lang="de-DE" dirty="0">
                <a:cs typeface="+mn-cs"/>
              </a:rPr>
              <a:t>-media</a:t>
            </a:r>
          </a:p>
        </p:txBody>
      </p:sp>
    </p:spTree>
    <p:extLst>
      <p:ext uri="{BB962C8B-B14F-4D97-AF65-F5344CB8AC3E}">
        <p14:creationId xmlns:p14="http://schemas.microsoft.com/office/powerpoint/2010/main" val="259513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>
                <a:cs typeface="+mn-cs"/>
              </a:rPr>
              <a:t>Foto: </a:t>
            </a:r>
            <a:r>
              <a:rPr lang="de-DE" dirty="0" err="1">
                <a:cs typeface="+mn-cs"/>
              </a:rPr>
              <a:t>sw</a:t>
            </a:r>
            <a:r>
              <a:rPr lang="de-DE" dirty="0">
                <a:cs typeface="+mn-cs"/>
              </a:rPr>
              <a:t>-media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CE32C90-78FF-0745-B44B-F1082F8BD476}"/>
              </a:ext>
            </a:extLst>
          </p:cNvPr>
          <p:cNvSpPr txBox="1">
            <a:spLocks/>
          </p:cNvSpPr>
          <p:nvPr/>
        </p:nvSpPr>
        <p:spPr>
          <a:xfrm>
            <a:off x="227013" y="520494"/>
            <a:ext cx="11828540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Arbeitsblatt 1 – Quiz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052B8F1-3C65-DC49-96BB-84FBB3C6D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987" y="2660038"/>
            <a:ext cx="5400000" cy="30375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0A38E66-A13B-DA49-99B5-6E4E061D3461}"/>
              </a:ext>
            </a:extLst>
          </p:cNvPr>
          <p:cNvSpPr/>
          <p:nvPr/>
        </p:nvSpPr>
        <p:spPr>
          <a:xfrm>
            <a:off x="160338" y="1222375"/>
            <a:ext cx="6895647" cy="2202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Symbol" pitchFamily="2" charset="2"/>
              <a:buChar char="-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Minuten Bearbeitungszeit allein</a:t>
            </a:r>
          </a:p>
          <a:p>
            <a:pPr marL="457200" indent="-457200">
              <a:spcBef>
                <a:spcPts val="1200"/>
              </a:spcBef>
              <a:buFont typeface="Symbol" pitchFamily="2" charset="2"/>
              <a:buChar char="-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anschließend gemeinsame Auswertung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de-D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Interaktive Schaltfläche: Zurückkehren 1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FBCA88D-DF47-DC41-BDB2-FDEF4B2C0481}"/>
              </a:ext>
            </a:extLst>
          </p:cNvPr>
          <p:cNvSpPr/>
          <p:nvPr/>
        </p:nvSpPr>
        <p:spPr>
          <a:xfrm>
            <a:off x="11437056" y="5967798"/>
            <a:ext cx="513644" cy="513644"/>
          </a:xfrm>
          <a:prstGeom prst="actionButtonRetur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teraktive Schaltfläche: Ende 8">
            <a:hlinkClick r:id="rId5" action="ppaction://hlinksldjump"/>
            <a:extLst>
              <a:ext uri="{FF2B5EF4-FFF2-40B4-BE49-F238E27FC236}">
                <a16:creationId xmlns:a16="http://schemas.microsoft.com/office/drawing/2014/main" id="{7112306D-F771-BD40-9A6A-7F4F8D88BE7F}"/>
              </a:ext>
            </a:extLst>
          </p:cNvPr>
          <p:cNvSpPr>
            <a:spLocks noChangeAspect="1"/>
          </p:cNvSpPr>
          <p:nvPr/>
        </p:nvSpPr>
        <p:spPr>
          <a:xfrm>
            <a:off x="10744734" y="5970518"/>
            <a:ext cx="539999" cy="539999"/>
          </a:xfrm>
          <a:prstGeom prst="actionButtonEn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526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Blockiert – Wo darf ich stehen?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892265" y="2258393"/>
            <a:ext cx="11054203" cy="384000"/>
          </a:xfrm>
          <a:solidFill>
            <a:srgbClr val="11275D"/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bg1"/>
                </a:solidFill>
              </a:rPr>
              <a:t>Übergang – Die Wege der Anderen?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Hier komme ich – Wer gibt nach?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Ampel – Stehen oder Gehen?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63B816EB-512F-A54B-9CBF-678BBF053EF6}"/>
              </a:ext>
            </a:extLst>
          </p:cNvPr>
          <p:cNvSpPr txBox="1">
            <a:spLocks/>
          </p:cNvSpPr>
          <p:nvPr/>
        </p:nvSpPr>
        <p:spPr>
          <a:xfrm>
            <a:off x="240000" y="3948817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45720" rIns="72000" bIns="45720" rtlCol="0" anchor="ctr">
            <a:normAutofit fontScale="92500" lnSpcReduction="10000"/>
          </a:bodyPr>
          <a:lstStyle>
            <a:lvl1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09E1D9DC-8B69-E64D-85F0-B8A7FF0DE026}"/>
              </a:ext>
            </a:extLst>
          </p:cNvPr>
          <p:cNvSpPr txBox="1">
            <a:spLocks/>
          </p:cNvSpPr>
          <p:nvPr/>
        </p:nvSpPr>
        <p:spPr>
          <a:xfrm>
            <a:off x="892265" y="3948817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62000" tIns="45720" rIns="162000" bIns="45720" rtlCol="0" anchor="ctr">
            <a:normAutofit fontScale="92500" lnSpcReduction="20000"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Kinderleicht – Wie war das mit dem Reißverschluss?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B9799B3-69D2-134E-AE8F-A4B40F1C85D0}"/>
              </a:ext>
            </a:extLst>
          </p:cNvPr>
          <p:cNvSpPr txBox="1">
            <a:spLocks/>
          </p:cNvSpPr>
          <p:nvPr/>
        </p:nvSpPr>
        <p:spPr>
          <a:xfrm>
            <a:off x="227013" y="512763"/>
            <a:ext cx="11701462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Themenauswahl</a:t>
            </a:r>
          </a:p>
        </p:txBody>
      </p:sp>
    </p:spTree>
    <p:extLst>
      <p:ext uri="{BB962C8B-B14F-4D97-AF65-F5344CB8AC3E}">
        <p14:creationId xmlns:p14="http://schemas.microsoft.com/office/powerpoint/2010/main" val="183751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0E5FA82-F0B6-8346-8696-095D54075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-14750" y="-1"/>
            <a:ext cx="12206750" cy="68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41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8FDB49A-919A-434E-95F3-A23B60E419B7}"/>
              </a:ext>
            </a:extLst>
          </p:cNvPr>
          <p:cNvSpPr txBox="1"/>
          <p:nvPr/>
        </p:nvSpPr>
        <p:spPr>
          <a:xfrm>
            <a:off x="227013" y="498018"/>
            <a:ext cx="11701462" cy="16312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Was mag den Fahrer bewogen haben, sich vor die abgesengte Bordsteinkante (sogar mit Kennzeichnung) zu stellen? </a:t>
            </a:r>
          </a:p>
          <a:p>
            <a:pPr>
              <a:spcBef>
                <a:spcPts val="1200"/>
              </a:spcBef>
            </a:pPr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Welche Konsequenzen hat sein Handeln vor allem für wen?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B4E8983B-6730-C34D-A759-DD9E418E25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>
                <a:cs typeface="+mn-cs"/>
              </a:rPr>
              <a:t>Foto: </a:t>
            </a:r>
            <a:r>
              <a:rPr lang="de-DE" dirty="0" err="1">
                <a:cs typeface="+mn-cs"/>
              </a:rPr>
              <a:t>sw</a:t>
            </a:r>
            <a:r>
              <a:rPr lang="de-DE" dirty="0">
                <a:cs typeface="+mn-cs"/>
              </a:rPr>
              <a:t>-media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9CF7918-2ED4-3C42-8E49-5AE2D15DF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528475" y="2689962"/>
            <a:ext cx="5400000" cy="30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37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>
                <a:cs typeface="+mn-cs"/>
              </a:rPr>
              <a:t>Foto: </a:t>
            </a:r>
            <a:r>
              <a:rPr lang="de-DE" dirty="0" err="1">
                <a:cs typeface="+mn-cs"/>
              </a:rPr>
              <a:t>sw</a:t>
            </a:r>
            <a:r>
              <a:rPr lang="de-DE" dirty="0">
                <a:cs typeface="+mn-cs"/>
              </a:rPr>
              <a:t>-media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CE32C90-78FF-0745-B44B-F1082F8BD476}"/>
              </a:ext>
            </a:extLst>
          </p:cNvPr>
          <p:cNvSpPr txBox="1">
            <a:spLocks/>
          </p:cNvSpPr>
          <p:nvPr/>
        </p:nvSpPr>
        <p:spPr>
          <a:xfrm>
            <a:off x="227013" y="520494"/>
            <a:ext cx="11828540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Arbeitsblatt 1 – Quiz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0A38E66-A13B-DA49-99B5-6E4E061D3461}"/>
              </a:ext>
            </a:extLst>
          </p:cNvPr>
          <p:cNvSpPr/>
          <p:nvPr/>
        </p:nvSpPr>
        <p:spPr>
          <a:xfrm>
            <a:off x="160338" y="1222375"/>
            <a:ext cx="6895647" cy="2202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Symbol" pitchFamily="2" charset="2"/>
              <a:buChar char="-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Minuten Bearbeitungszeit allein</a:t>
            </a:r>
          </a:p>
          <a:p>
            <a:pPr marL="457200" indent="-457200">
              <a:spcBef>
                <a:spcPts val="1200"/>
              </a:spcBef>
              <a:buFont typeface="Symbol" pitchFamily="2" charset="2"/>
              <a:buChar char="-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anschließend gemeinsame Auswertung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de-D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Interaktive Schaltfläche: Zurückkehren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4D496BF-AA28-344B-BE03-5DD088543C2C}"/>
              </a:ext>
            </a:extLst>
          </p:cNvPr>
          <p:cNvSpPr/>
          <p:nvPr/>
        </p:nvSpPr>
        <p:spPr>
          <a:xfrm>
            <a:off x="11437056" y="5967798"/>
            <a:ext cx="513644" cy="513644"/>
          </a:xfrm>
          <a:prstGeom prst="actionButtonRetur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0AA6D9C-03B1-0840-99BE-93476136F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6528475" y="2689962"/>
            <a:ext cx="5400000" cy="3037500"/>
          </a:xfrm>
          <a:prstGeom prst="rect">
            <a:avLst/>
          </a:prstGeom>
        </p:spPr>
      </p:pic>
      <p:sp>
        <p:nvSpPr>
          <p:cNvPr id="13" name="Interaktive Schaltfläche: Ende 12">
            <a:hlinkClick r:id="rId5" action="ppaction://hlinksldjump"/>
            <a:extLst>
              <a:ext uri="{FF2B5EF4-FFF2-40B4-BE49-F238E27FC236}">
                <a16:creationId xmlns:a16="http://schemas.microsoft.com/office/drawing/2014/main" id="{77476991-A32F-2549-BE9B-E9783EF24CCC}"/>
              </a:ext>
            </a:extLst>
          </p:cNvPr>
          <p:cNvSpPr>
            <a:spLocks noChangeAspect="1"/>
          </p:cNvSpPr>
          <p:nvPr/>
        </p:nvSpPr>
        <p:spPr>
          <a:xfrm>
            <a:off x="10744734" y="5970518"/>
            <a:ext cx="539999" cy="539999"/>
          </a:xfrm>
          <a:prstGeom prst="actionButtonEn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71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Blockiert – Wo darf ich stehen?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892265" y="2258393"/>
            <a:ext cx="11054203" cy="38400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Übergang – Die Wege der Anderen?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>
          <a:solidFill>
            <a:srgbClr val="11275D"/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bg1"/>
                </a:solidFill>
              </a:rPr>
              <a:t>Hier komme ich – Wer gibt nach?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Ampel – Stehen oder Gehen?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63B816EB-512F-A54B-9CBF-678BBF053EF6}"/>
              </a:ext>
            </a:extLst>
          </p:cNvPr>
          <p:cNvSpPr txBox="1">
            <a:spLocks/>
          </p:cNvSpPr>
          <p:nvPr/>
        </p:nvSpPr>
        <p:spPr>
          <a:xfrm>
            <a:off x="240000" y="3948817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45720" rIns="72000" bIns="45720" rtlCol="0" anchor="ctr">
            <a:normAutofit fontScale="92500" lnSpcReduction="10000"/>
          </a:bodyPr>
          <a:lstStyle>
            <a:lvl1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09E1D9DC-8B69-E64D-85F0-B8A7FF0DE026}"/>
              </a:ext>
            </a:extLst>
          </p:cNvPr>
          <p:cNvSpPr txBox="1">
            <a:spLocks/>
          </p:cNvSpPr>
          <p:nvPr/>
        </p:nvSpPr>
        <p:spPr>
          <a:xfrm>
            <a:off x="892265" y="3948817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62000" tIns="45720" rIns="162000" bIns="45720" rtlCol="0" anchor="ctr">
            <a:normAutofit fontScale="92500" lnSpcReduction="20000"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Kinderleicht – Wie war das mit dem Reißverschluss?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B9799B3-69D2-134E-AE8F-A4B40F1C85D0}"/>
              </a:ext>
            </a:extLst>
          </p:cNvPr>
          <p:cNvSpPr txBox="1">
            <a:spLocks/>
          </p:cNvSpPr>
          <p:nvPr/>
        </p:nvSpPr>
        <p:spPr>
          <a:xfrm>
            <a:off x="227013" y="512763"/>
            <a:ext cx="11701462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Themenauswahl</a:t>
            </a:r>
          </a:p>
        </p:txBody>
      </p:sp>
    </p:spTree>
    <p:extLst>
      <p:ext uri="{BB962C8B-B14F-4D97-AF65-F5344CB8AC3E}">
        <p14:creationId xmlns:p14="http://schemas.microsoft.com/office/powerpoint/2010/main" val="12468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5B3CCE6-DD26-5246-A15B-B72E72836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09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8FDB49A-919A-434E-95F3-A23B60E419B7}"/>
              </a:ext>
            </a:extLst>
          </p:cNvPr>
          <p:cNvSpPr txBox="1"/>
          <p:nvPr/>
        </p:nvSpPr>
        <p:spPr>
          <a:xfrm>
            <a:off x="227013" y="498018"/>
            <a:ext cx="11701462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3200">
                <a:solidFill>
                  <a:schemeClr val="tx1">
                    <a:lumMod val="65000"/>
                    <a:lumOff val="35000"/>
                  </a:schemeClr>
                </a:solidFill>
              </a:rPr>
              <a:t>Wie könnte diese Situation entstanden sein?</a:t>
            </a:r>
          </a:p>
          <a:p>
            <a:pPr>
              <a:spcBef>
                <a:spcPts val="600"/>
              </a:spcBef>
            </a:pPr>
            <a:r>
              <a:rPr lang="de-DE" sz="3200">
                <a:solidFill>
                  <a:schemeClr val="tx1">
                    <a:lumMod val="65000"/>
                    <a:lumOff val="35000"/>
                  </a:schemeClr>
                </a:solidFill>
              </a:rPr>
              <a:t>Wer kann hier was machen, damit weitergefahren werden kann?</a:t>
            </a:r>
            <a:endParaRPr lang="de-DE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B4E8983B-6730-C34D-A759-DD9E418E25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>
                <a:cs typeface="+mn-cs"/>
              </a:rPr>
              <a:t>Foto: </a:t>
            </a:r>
            <a:r>
              <a:rPr lang="de-DE" dirty="0" err="1">
                <a:cs typeface="+mn-cs"/>
              </a:rPr>
              <a:t>sw</a:t>
            </a:r>
            <a:r>
              <a:rPr lang="de-DE" dirty="0">
                <a:cs typeface="+mn-cs"/>
              </a:rPr>
              <a:t>-media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7849B75-803B-7E45-98E5-1F97E91DE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528475" y="2660038"/>
            <a:ext cx="5400000" cy="30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85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">
            <a:extLst>
              <a:ext uri="{FF2B5EF4-FFF2-40B4-BE49-F238E27FC236}">
                <a16:creationId xmlns:a16="http://schemas.microsoft.com/office/drawing/2014/main" id="{CC3B9FA9-805E-7D41-BD94-B3526153C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3" t="4193" b="21929"/>
          <a:stretch/>
        </p:blipFill>
        <p:spPr>
          <a:xfrm>
            <a:off x="233079" y="141378"/>
            <a:ext cx="11701462" cy="5547664"/>
          </a:xfrm>
          <a:prstGeom prst="rect">
            <a:avLst/>
          </a:prstGeom>
        </p:spPr>
      </p:pic>
      <p:sp>
        <p:nvSpPr>
          <p:cNvPr id="1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178399" y="5901811"/>
            <a:ext cx="5774400" cy="16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r" defTabSz="1219170">
              <a:spcAft>
                <a:spcPts val="1067"/>
              </a:spcAft>
            </a:pPr>
            <a:r>
              <a:rPr lang="de-DE" sz="900" b="0" dirty="0">
                <a:solidFill>
                  <a:schemeClr val="tx2"/>
                </a:solidFill>
                <a:cs typeface="Arial"/>
              </a:rPr>
              <a:t>Fotomontage: SW MEDIA</a:t>
            </a:r>
          </a:p>
        </p:txBody>
      </p:sp>
      <p:sp>
        <p:nvSpPr>
          <p:cNvPr id="4" name="Rechteck 3"/>
          <p:cNvSpPr/>
          <p:nvPr/>
        </p:nvSpPr>
        <p:spPr>
          <a:xfrm>
            <a:off x="227013" y="3912919"/>
            <a:ext cx="6110725" cy="144758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269875" indent="-269875">
              <a:buFont typeface="Symbol" pitchFamily="2" charset="2"/>
              <a:buChar char="-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Wege- und Dienstwegeunfälle im Straßenverkehr</a:t>
            </a:r>
          </a:p>
          <a:p>
            <a:pPr marL="269875" indent="-269875">
              <a:buFont typeface="Symbol" pitchFamily="2" charset="2"/>
              <a:buChar char="-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Kennen Sie das?</a:t>
            </a:r>
          </a:p>
          <a:p>
            <a:pPr marL="269875" indent="-269875">
              <a:buFont typeface="Symbol" pitchFamily="2" charset="2"/>
              <a:buChar char="-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Handeln in konkreten Situationen</a:t>
            </a:r>
          </a:p>
          <a:p>
            <a:pPr marL="269875" indent="-269875">
              <a:buFont typeface="Symbol" pitchFamily="2" charset="2"/>
              <a:buChar char="-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ist tatsächlich einfach – Was hindert uns?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837999" y="6573913"/>
            <a:ext cx="4114800" cy="14400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/>
            <a:fld id="{98886FD1-64A6-4B50-869F-6B319BF21528}" type="slidenum">
              <a:rPr lang="de-DE" sz="9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fld>
            <a:endParaRPr lang="de-DE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84AFDA6-35BC-074D-832E-6AC5607CB257}"/>
              </a:ext>
            </a:extLst>
          </p:cNvPr>
          <p:cNvSpPr txBox="1">
            <a:spLocks/>
          </p:cNvSpPr>
          <p:nvPr/>
        </p:nvSpPr>
        <p:spPr>
          <a:xfrm>
            <a:off x="354116" y="3011937"/>
            <a:ext cx="5138222" cy="900982"/>
          </a:xfrm>
          <a:prstGeom prst="rect">
            <a:avLst/>
          </a:prstGeom>
        </p:spPr>
        <p:txBody>
          <a:bodyPr lIns="0" anchor="b" anchorCtr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600" dirty="0">
                <a:solidFill>
                  <a:schemeClr val="bg1"/>
                </a:solidFill>
              </a:rPr>
              <a:t>Rücksicht im Straßenverkehr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33C8DE-DE68-C047-8A38-8F07BB2162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3038" y="421121"/>
            <a:ext cx="4559300" cy="3056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3109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>
                <a:cs typeface="+mn-cs"/>
              </a:rPr>
              <a:t>Foto: </a:t>
            </a:r>
            <a:r>
              <a:rPr lang="de-DE" dirty="0" err="1">
                <a:cs typeface="+mn-cs"/>
              </a:rPr>
              <a:t>sw</a:t>
            </a:r>
            <a:r>
              <a:rPr lang="de-DE" dirty="0">
                <a:cs typeface="+mn-cs"/>
              </a:rPr>
              <a:t>-media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CE32C90-78FF-0745-B44B-F1082F8BD476}"/>
              </a:ext>
            </a:extLst>
          </p:cNvPr>
          <p:cNvSpPr txBox="1">
            <a:spLocks/>
          </p:cNvSpPr>
          <p:nvPr/>
        </p:nvSpPr>
        <p:spPr>
          <a:xfrm>
            <a:off x="227013" y="520494"/>
            <a:ext cx="11828540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Arbeitsblatt 2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0A38E66-A13B-DA49-99B5-6E4E061D3461}"/>
              </a:ext>
            </a:extLst>
          </p:cNvPr>
          <p:cNvSpPr/>
          <p:nvPr/>
        </p:nvSpPr>
        <p:spPr>
          <a:xfrm>
            <a:off x="160338" y="1222375"/>
            <a:ext cx="6895647" cy="2202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Symbol" pitchFamily="2" charset="2"/>
              <a:buChar char="-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Minuten Bearbeitungszeit allein</a:t>
            </a:r>
          </a:p>
          <a:p>
            <a:pPr marL="457200" indent="-457200">
              <a:spcBef>
                <a:spcPts val="1200"/>
              </a:spcBef>
              <a:buFont typeface="Symbol" pitchFamily="2" charset="2"/>
              <a:buChar char="-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anschließend gemeinsame Auswertung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23FAB8D-598C-714C-889D-63C0AE696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528475" y="2660038"/>
            <a:ext cx="5400000" cy="3037500"/>
          </a:xfrm>
          <a:prstGeom prst="rect">
            <a:avLst/>
          </a:prstGeom>
        </p:spPr>
      </p:pic>
      <p:sp>
        <p:nvSpPr>
          <p:cNvPr id="10" name="Interaktive Schaltfläche: Zurückkehren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A03CB34-A301-CE4D-A852-59AA8934176C}"/>
              </a:ext>
            </a:extLst>
          </p:cNvPr>
          <p:cNvSpPr/>
          <p:nvPr/>
        </p:nvSpPr>
        <p:spPr>
          <a:xfrm>
            <a:off x="11437056" y="5967798"/>
            <a:ext cx="513644" cy="513644"/>
          </a:xfrm>
          <a:prstGeom prst="actionButtonRetur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Interaktive Schaltfläche: Ende 12">
            <a:hlinkClick r:id="rId5" action="ppaction://hlinksldjump"/>
            <a:extLst>
              <a:ext uri="{FF2B5EF4-FFF2-40B4-BE49-F238E27FC236}">
                <a16:creationId xmlns:a16="http://schemas.microsoft.com/office/drawing/2014/main" id="{A7646B5F-A6A2-8243-B658-D24DCB5E06AF}"/>
              </a:ext>
            </a:extLst>
          </p:cNvPr>
          <p:cNvSpPr>
            <a:spLocks noChangeAspect="1"/>
          </p:cNvSpPr>
          <p:nvPr/>
        </p:nvSpPr>
        <p:spPr>
          <a:xfrm>
            <a:off x="10744734" y="5970518"/>
            <a:ext cx="539999" cy="539999"/>
          </a:xfrm>
          <a:prstGeom prst="actionButtonEn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292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Blockiert – Wo darf ich stehen?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892265" y="2258393"/>
            <a:ext cx="11054203" cy="38400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Übergang – Die Wege der Anderen?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Hier komme ich – Wer gibt nach?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/>
          </p:nvPr>
        </p:nvSpPr>
        <p:spPr>
          <a:solidFill>
            <a:srgbClr val="11275D"/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bg1"/>
                </a:solidFill>
              </a:rPr>
              <a:t>Die Ampel – Stehen oder Gehen?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63B816EB-512F-A54B-9CBF-678BBF053EF6}"/>
              </a:ext>
            </a:extLst>
          </p:cNvPr>
          <p:cNvSpPr txBox="1">
            <a:spLocks/>
          </p:cNvSpPr>
          <p:nvPr/>
        </p:nvSpPr>
        <p:spPr>
          <a:xfrm>
            <a:off x="240000" y="3948817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45720" rIns="72000" bIns="45720" rtlCol="0" anchor="ctr">
            <a:normAutofit fontScale="92500" lnSpcReduction="10000"/>
          </a:bodyPr>
          <a:lstStyle>
            <a:lvl1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09E1D9DC-8B69-E64D-85F0-B8A7FF0DE026}"/>
              </a:ext>
            </a:extLst>
          </p:cNvPr>
          <p:cNvSpPr txBox="1">
            <a:spLocks/>
          </p:cNvSpPr>
          <p:nvPr/>
        </p:nvSpPr>
        <p:spPr>
          <a:xfrm>
            <a:off x="892265" y="3948817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62000" tIns="45720" rIns="162000" bIns="45720" rtlCol="0" anchor="ctr">
            <a:normAutofit fontScale="92500" lnSpcReduction="20000"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Kinderleicht – Wie war das mit dem Reißverschluss?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B9799B3-69D2-134E-AE8F-A4B40F1C85D0}"/>
              </a:ext>
            </a:extLst>
          </p:cNvPr>
          <p:cNvSpPr txBox="1">
            <a:spLocks/>
          </p:cNvSpPr>
          <p:nvPr/>
        </p:nvSpPr>
        <p:spPr>
          <a:xfrm>
            <a:off x="227013" y="512763"/>
            <a:ext cx="11701462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Themenauswahl</a:t>
            </a:r>
          </a:p>
        </p:txBody>
      </p:sp>
    </p:spTree>
    <p:extLst>
      <p:ext uri="{BB962C8B-B14F-4D97-AF65-F5344CB8AC3E}">
        <p14:creationId xmlns:p14="http://schemas.microsoft.com/office/powerpoint/2010/main" val="3612605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4484C9-4BE0-B24C-B2F0-B4C498A3F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50" y="-1"/>
            <a:ext cx="12206750" cy="68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27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8FDB49A-919A-434E-95F3-A23B60E419B7}"/>
              </a:ext>
            </a:extLst>
          </p:cNvPr>
          <p:cNvSpPr txBox="1"/>
          <p:nvPr/>
        </p:nvSpPr>
        <p:spPr>
          <a:xfrm>
            <a:off x="227013" y="498018"/>
            <a:ext cx="11701462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Warum kam es zum Beinahe-Unfall?</a:t>
            </a:r>
          </a:p>
          <a:p>
            <a:pPr>
              <a:spcBef>
                <a:spcPts val="1200"/>
              </a:spcBef>
            </a:pPr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Was hätten die Beteiligten besser machen sollen?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B4E8983B-6730-C34D-A759-DD9E418E25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>
                <a:cs typeface="+mn-cs"/>
              </a:rPr>
              <a:t>Foto: </a:t>
            </a:r>
            <a:r>
              <a:rPr lang="de-DE" dirty="0" err="1">
                <a:cs typeface="+mn-cs"/>
              </a:rPr>
              <a:t>sw</a:t>
            </a:r>
            <a:r>
              <a:rPr lang="de-DE" dirty="0">
                <a:cs typeface="+mn-cs"/>
              </a:rPr>
              <a:t>-media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27935F9-75F7-634E-AB45-1530B1B17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475" y="2660038"/>
            <a:ext cx="5400000" cy="30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38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>
                <a:cs typeface="+mn-cs"/>
              </a:rPr>
              <a:t>Foto: </a:t>
            </a:r>
            <a:r>
              <a:rPr lang="de-DE" dirty="0" err="1">
                <a:cs typeface="+mn-cs"/>
              </a:rPr>
              <a:t>sw</a:t>
            </a:r>
            <a:r>
              <a:rPr lang="de-DE" dirty="0">
                <a:cs typeface="+mn-cs"/>
              </a:rPr>
              <a:t>-media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CE32C90-78FF-0745-B44B-F1082F8BD476}"/>
              </a:ext>
            </a:extLst>
          </p:cNvPr>
          <p:cNvSpPr txBox="1">
            <a:spLocks/>
          </p:cNvSpPr>
          <p:nvPr/>
        </p:nvSpPr>
        <p:spPr>
          <a:xfrm>
            <a:off x="227013" y="520494"/>
            <a:ext cx="11828540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Arbeitsblatt 3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0A38E66-A13B-DA49-99B5-6E4E061D3461}"/>
              </a:ext>
            </a:extLst>
          </p:cNvPr>
          <p:cNvSpPr/>
          <p:nvPr/>
        </p:nvSpPr>
        <p:spPr>
          <a:xfrm>
            <a:off x="160338" y="1222375"/>
            <a:ext cx="6895647" cy="2202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Symbol" pitchFamily="2" charset="2"/>
              <a:buChar char="-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Minuten Bearbeitungszeit allein</a:t>
            </a:r>
          </a:p>
          <a:p>
            <a:pPr marL="457200" indent="-457200">
              <a:spcBef>
                <a:spcPts val="1200"/>
              </a:spcBef>
              <a:buFont typeface="Symbol" pitchFamily="2" charset="2"/>
              <a:buChar char="-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anschließend gemeinsame Auswertung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BB71C3-B2CD-DF45-8398-615CD814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475" y="2660038"/>
            <a:ext cx="5400000" cy="30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88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CE32C90-78FF-0745-B44B-F1082F8BD476}"/>
              </a:ext>
            </a:extLst>
          </p:cNvPr>
          <p:cNvSpPr txBox="1">
            <a:spLocks/>
          </p:cNvSpPr>
          <p:nvPr/>
        </p:nvSpPr>
        <p:spPr>
          <a:xfrm>
            <a:off x="227013" y="520494"/>
            <a:ext cx="11828540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verkehrssichere Fahrrad</a:t>
            </a:r>
          </a:p>
        </p:txBody>
      </p:sp>
      <p:pic>
        <p:nvPicPr>
          <p:cNvPr id="9" name="Inhaltsplatzhalter 4" descr="verkehrssichere Fahrrad_DVR_low.jpg">
            <a:extLst>
              <a:ext uri="{FF2B5EF4-FFF2-40B4-BE49-F238E27FC236}">
                <a16:creationId xmlns:a16="http://schemas.microsoft.com/office/drawing/2014/main" id="{49E6D0AE-3CE6-574C-9F06-F67E3717FB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 t="3695" r="523" b="754"/>
          <a:stretch/>
        </p:blipFill>
        <p:spPr>
          <a:xfrm>
            <a:off x="3041928" y="1948358"/>
            <a:ext cx="5167793" cy="335738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9DC5115-C59A-1949-856C-C87E923E67C6}"/>
              </a:ext>
            </a:extLst>
          </p:cNvPr>
          <p:cNvSpPr txBox="1"/>
          <p:nvPr/>
        </p:nvSpPr>
        <p:spPr>
          <a:xfrm>
            <a:off x="1085988" y="3639937"/>
            <a:ext cx="2063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1275D"/>
                </a:solidFill>
              </a:rPr>
              <a:t>Rückstrahler</a:t>
            </a:r>
            <a:br>
              <a:rPr lang="de-DE" sz="1600" dirty="0"/>
            </a:br>
            <a:r>
              <a:rPr lang="de-DE" sz="1600" dirty="0"/>
              <a:t>rot, nicht dreieckig, nach hinten wirkend, Kategorie „Z“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A85BBBF-51D6-0143-A5E2-44FE7EA19005}"/>
              </a:ext>
            </a:extLst>
          </p:cNvPr>
          <p:cNvSpPr txBox="1"/>
          <p:nvPr/>
        </p:nvSpPr>
        <p:spPr>
          <a:xfrm>
            <a:off x="1085988" y="2332434"/>
            <a:ext cx="2063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1275D"/>
                </a:solidFill>
              </a:rPr>
              <a:t>Schlussleuchte</a:t>
            </a:r>
            <a:br>
              <a:rPr lang="de-DE" sz="1600" dirty="0"/>
            </a:br>
            <a:r>
              <a:rPr lang="de-DE" sz="1600" dirty="0"/>
              <a:t>rot, empfohlen mit Standlicht- und Bremsfunktion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9288AAD-6395-8E40-AF63-E5D439E5B6D9}"/>
              </a:ext>
            </a:extLst>
          </p:cNvPr>
          <p:cNvSpPr txBox="1"/>
          <p:nvPr/>
        </p:nvSpPr>
        <p:spPr>
          <a:xfrm>
            <a:off x="4190186" y="1158118"/>
            <a:ext cx="3275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1275D"/>
                </a:solidFill>
              </a:rPr>
              <a:t>Bremsen</a:t>
            </a:r>
            <a:br>
              <a:rPr lang="de-DE" sz="1600" dirty="0"/>
            </a:br>
            <a:r>
              <a:rPr lang="de-DE" sz="1600" dirty="0"/>
              <a:t>zwei unabhängig voneinander wirkend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7419B59-0519-0946-84B8-FD13F78E9E04}"/>
              </a:ext>
            </a:extLst>
          </p:cNvPr>
          <p:cNvSpPr txBox="1"/>
          <p:nvPr/>
        </p:nvSpPr>
        <p:spPr>
          <a:xfrm>
            <a:off x="8386467" y="775158"/>
            <a:ext cx="3275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1275D"/>
                </a:solidFill>
              </a:rPr>
              <a:t>Klingel</a:t>
            </a:r>
            <a:br>
              <a:rPr lang="de-DE" sz="1600" dirty="0"/>
            </a:br>
            <a:r>
              <a:rPr lang="de-DE" sz="1600" dirty="0"/>
              <a:t>wirkungsvoll und helltönend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6C23960-E455-8D41-86FB-723466067430}"/>
              </a:ext>
            </a:extLst>
          </p:cNvPr>
          <p:cNvSpPr txBox="1"/>
          <p:nvPr/>
        </p:nvSpPr>
        <p:spPr>
          <a:xfrm>
            <a:off x="8386467" y="1582134"/>
            <a:ext cx="3275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1275D"/>
                </a:solidFill>
              </a:rPr>
              <a:t>Scheinwerfer</a:t>
            </a:r>
            <a:br>
              <a:rPr lang="de-DE" sz="1600" dirty="0"/>
            </a:br>
            <a:r>
              <a:rPr lang="de-DE" sz="1600" dirty="0"/>
              <a:t>weiß, empfohlen mit Standlicht-Funktion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8F3B9FF-1D1B-A74F-BE3D-10637D7BA599}"/>
              </a:ext>
            </a:extLst>
          </p:cNvPr>
          <p:cNvSpPr txBox="1"/>
          <p:nvPr/>
        </p:nvSpPr>
        <p:spPr>
          <a:xfrm>
            <a:off x="8386467" y="2543347"/>
            <a:ext cx="3275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1275D"/>
                </a:solidFill>
              </a:rPr>
              <a:t>Rückstrahler</a:t>
            </a:r>
            <a:br>
              <a:rPr lang="de-DE" sz="1600" dirty="0"/>
            </a:br>
            <a:r>
              <a:rPr lang="de-DE" sz="1600" dirty="0"/>
              <a:t>weiß, nach vorne wirkend, darf im Scheinwerfer integriert sein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BF6B330-8B20-E643-8BAC-DC0EB30108C6}"/>
              </a:ext>
            </a:extLst>
          </p:cNvPr>
          <p:cNvSpPr txBox="1"/>
          <p:nvPr/>
        </p:nvSpPr>
        <p:spPr>
          <a:xfrm>
            <a:off x="8386467" y="3731395"/>
            <a:ext cx="3445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1275D"/>
                </a:solidFill>
              </a:rPr>
              <a:t>Energiequelle</a:t>
            </a:r>
            <a:br>
              <a:rPr lang="de-DE" sz="1600" dirty="0"/>
            </a:br>
            <a:r>
              <a:rPr lang="de-DE" sz="1600" dirty="0"/>
              <a:t>Lichtmaschine, Batterie oder </a:t>
            </a:r>
            <a:r>
              <a:rPr lang="de-DE" sz="1600" dirty="0" err="1"/>
              <a:t>wiederaufladbarer</a:t>
            </a:r>
            <a:r>
              <a:rPr lang="de-DE" sz="1600" dirty="0"/>
              <a:t> Energiespeicher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64D5BE9-AAE7-964B-BBDD-37E613C14D7E}"/>
              </a:ext>
            </a:extLst>
          </p:cNvPr>
          <p:cNvSpPr txBox="1"/>
          <p:nvPr/>
        </p:nvSpPr>
        <p:spPr>
          <a:xfrm>
            <a:off x="8386467" y="4910566"/>
            <a:ext cx="3351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1275D"/>
                </a:solidFill>
              </a:rPr>
              <a:t>Reflexstreifen</a:t>
            </a:r>
            <a:r>
              <a:rPr lang="de-DE" sz="1600" dirty="0"/>
              <a:t> und/oder</a:t>
            </a:r>
            <a:br>
              <a:rPr lang="de-DE" sz="1600" dirty="0"/>
            </a:br>
            <a:r>
              <a:rPr lang="de-DE" sz="1600" b="1" dirty="0" err="1">
                <a:solidFill>
                  <a:srgbClr val="11275D"/>
                </a:solidFill>
              </a:rPr>
              <a:t>Speichenrückstrahler</a:t>
            </a:r>
            <a:r>
              <a:rPr lang="de-DE" sz="1600" dirty="0"/>
              <a:t> und/oder</a:t>
            </a:r>
            <a:br>
              <a:rPr lang="de-DE" sz="1600" dirty="0"/>
            </a:br>
            <a:r>
              <a:rPr lang="de-DE" sz="1600" b="1" dirty="0">
                <a:solidFill>
                  <a:srgbClr val="11275D"/>
                </a:solidFill>
              </a:rPr>
              <a:t>reflektierende Speichen </a:t>
            </a:r>
            <a:r>
              <a:rPr lang="de-DE" sz="1600" dirty="0"/>
              <a:t>oder </a:t>
            </a:r>
            <a:r>
              <a:rPr lang="de-DE" sz="1600" b="1" dirty="0" err="1">
                <a:solidFill>
                  <a:srgbClr val="11275D"/>
                </a:solidFill>
              </a:rPr>
              <a:t>Speichenhülsen</a:t>
            </a:r>
            <a:endParaRPr lang="de-DE" sz="1600" b="1" dirty="0">
              <a:solidFill>
                <a:srgbClr val="11275D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A1DF724-513B-734C-8864-20E996AEB327}"/>
              </a:ext>
            </a:extLst>
          </p:cNvPr>
          <p:cNvSpPr txBox="1"/>
          <p:nvPr/>
        </p:nvSpPr>
        <p:spPr>
          <a:xfrm>
            <a:off x="4589347" y="5199177"/>
            <a:ext cx="3545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1275D"/>
                </a:solidFill>
              </a:rPr>
              <a:t>Rückstrahler</a:t>
            </a:r>
            <a:br>
              <a:rPr lang="de-DE" sz="1600" dirty="0"/>
            </a:br>
            <a:r>
              <a:rPr lang="de-DE" sz="1600" dirty="0"/>
              <a:t>gelb, zwei je Pedal</a:t>
            </a:r>
            <a:br>
              <a:rPr lang="de-DE" sz="1600" dirty="0"/>
            </a:br>
            <a:r>
              <a:rPr lang="de-DE" sz="1600" dirty="0"/>
              <a:t>nach vorne und hinten wirkend</a:t>
            </a: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81C657CE-D061-6642-8F93-85CF56E535A5}"/>
              </a:ext>
            </a:extLst>
          </p:cNvPr>
          <p:cNvCxnSpPr>
            <a:cxnSpLocks/>
          </p:cNvCxnSpPr>
          <p:nvPr/>
        </p:nvCxnSpPr>
        <p:spPr>
          <a:xfrm flipV="1">
            <a:off x="7158645" y="2708203"/>
            <a:ext cx="1227822" cy="235984"/>
          </a:xfrm>
          <a:prstGeom prst="line">
            <a:avLst/>
          </a:prstGeom>
          <a:ln w="38100">
            <a:solidFill>
              <a:srgbClr val="11275D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35DA2C56-180B-8649-8135-88891811D69A}"/>
              </a:ext>
            </a:extLst>
          </p:cNvPr>
          <p:cNvCxnSpPr>
            <a:cxnSpLocks/>
          </p:cNvCxnSpPr>
          <p:nvPr/>
        </p:nvCxnSpPr>
        <p:spPr>
          <a:xfrm flipV="1">
            <a:off x="2508556" y="3521515"/>
            <a:ext cx="713252" cy="254658"/>
          </a:xfrm>
          <a:prstGeom prst="line">
            <a:avLst/>
          </a:prstGeom>
          <a:ln w="38100">
            <a:solidFill>
              <a:srgbClr val="11275D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F169AC35-8DB2-594D-89F4-77AFC8E525FE}"/>
              </a:ext>
            </a:extLst>
          </p:cNvPr>
          <p:cNvCxnSpPr>
            <a:cxnSpLocks/>
          </p:cNvCxnSpPr>
          <p:nvPr/>
        </p:nvCxnSpPr>
        <p:spPr>
          <a:xfrm>
            <a:off x="5523638" y="1867667"/>
            <a:ext cx="1394135" cy="1562318"/>
          </a:xfrm>
          <a:prstGeom prst="line">
            <a:avLst/>
          </a:prstGeom>
          <a:ln w="38100">
            <a:solidFill>
              <a:srgbClr val="11275D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ABE80768-61DC-EA4E-82C5-F3E49053F5B0}"/>
              </a:ext>
            </a:extLst>
          </p:cNvPr>
          <p:cNvCxnSpPr>
            <a:cxnSpLocks/>
          </p:cNvCxnSpPr>
          <p:nvPr/>
        </p:nvCxnSpPr>
        <p:spPr>
          <a:xfrm flipH="1">
            <a:off x="4596647" y="1860624"/>
            <a:ext cx="919692" cy="1635049"/>
          </a:xfrm>
          <a:prstGeom prst="line">
            <a:avLst/>
          </a:prstGeom>
          <a:ln w="38100">
            <a:solidFill>
              <a:srgbClr val="11275D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A846E9F3-EF50-204C-840B-FFB082C812D1}"/>
              </a:ext>
            </a:extLst>
          </p:cNvPr>
          <p:cNvCxnSpPr>
            <a:cxnSpLocks/>
          </p:cNvCxnSpPr>
          <p:nvPr/>
        </p:nvCxnSpPr>
        <p:spPr>
          <a:xfrm flipV="1">
            <a:off x="6917773" y="1769246"/>
            <a:ext cx="1468694" cy="1159964"/>
          </a:xfrm>
          <a:prstGeom prst="line">
            <a:avLst/>
          </a:prstGeom>
          <a:ln w="38100">
            <a:solidFill>
              <a:srgbClr val="11275D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8191B9FF-2A7B-0742-8C7C-0330C783DE83}"/>
              </a:ext>
            </a:extLst>
          </p:cNvPr>
          <p:cNvCxnSpPr>
            <a:cxnSpLocks/>
          </p:cNvCxnSpPr>
          <p:nvPr/>
        </p:nvCxnSpPr>
        <p:spPr>
          <a:xfrm flipV="1">
            <a:off x="7158645" y="3913815"/>
            <a:ext cx="1227822" cy="209542"/>
          </a:xfrm>
          <a:prstGeom prst="line">
            <a:avLst/>
          </a:prstGeom>
          <a:ln w="38100">
            <a:solidFill>
              <a:srgbClr val="11275D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BEF35EBB-A7B4-4D4C-84FC-B74F3638A4F1}"/>
              </a:ext>
            </a:extLst>
          </p:cNvPr>
          <p:cNvCxnSpPr>
            <a:cxnSpLocks/>
          </p:cNvCxnSpPr>
          <p:nvPr/>
        </p:nvCxnSpPr>
        <p:spPr>
          <a:xfrm>
            <a:off x="2609193" y="3269415"/>
            <a:ext cx="863385" cy="0"/>
          </a:xfrm>
          <a:prstGeom prst="line">
            <a:avLst/>
          </a:prstGeom>
          <a:ln w="38100">
            <a:solidFill>
              <a:srgbClr val="11275D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3DA323D0-B8BA-4444-819F-43C349282CD1}"/>
              </a:ext>
            </a:extLst>
          </p:cNvPr>
          <p:cNvCxnSpPr>
            <a:cxnSpLocks/>
          </p:cNvCxnSpPr>
          <p:nvPr/>
        </p:nvCxnSpPr>
        <p:spPr>
          <a:xfrm>
            <a:off x="7793903" y="4874163"/>
            <a:ext cx="477303" cy="228009"/>
          </a:xfrm>
          <a:prstGeom prst="line">
            <a:avLst/>
          </a:prstGeom>
          <a:ln w="38100">
            <a:solidFill>
              <a:srgbClr val="11275D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2679DF51-EB46-9247-B4B1-9FA2DBAE9500}"/>
              </a:ext>
            </a:extLst>
          </p:cNvPr>
          <p:cNvCxnSpPr/>
          <p:nvPr/>
        </p:nvCxnSpPr>
        <p:spPr>
          <a:xfrm flipH="1">
            <a:off x="5844799" y="4466393"/>
            <a:ext cx="1427" cy="788256"/>
          </a:xfrm>
          <a:prstGeom prst="line">
            <a:avLst/>
          </a:prstGeom>
          <a:ln w="38100">
            <a:solidFill>
              <a:srgbClr val="11275D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F0531CDE-BB20-4B4D-972E-D944295BAFD6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790375" y="1067546"/>
            <a:ext cx="1596092" cy="1119175"/>
          </a:xfrm>
          <a:prstGeom prst="line">
            <a:avLst/>
          </a:prstGeom>
          <a:ln w="38100">
            <a:solidFill>
              <a:srgbClr val="11275D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Interaktive Schaltfläche: Zurückkehren 4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476E9D1-3D96-9343-9B76-B5CE248F27AB}"/>
              </a:ext>
            </a:extLst>
          </p:cNvPr>
          <p:cNvSpPr/>
          <p:nvPr/>
        </p:nvSpPr>
        <p:spPr>
          <a:xfrm>
            <a:off x="11437056" y="5967798"/>
            <a:ext cx="513644" cy="513644"/>
          </a:xfrm>
          <a:prstGeom prst="actionButtonRetur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Interaktive Schaltfläche: Ende 32">
            <a:hlinkClick r:id="rId5" action="ppaction://hlinksldjump"/>
            <a:extLst>
              <a:ext uri="{FF2B5EF4-FFF2-40B4-BE49-F238E27FC236}">
                <a16:creationId xmlns:a16="http://schemas.microsoft.com/office/drawing/2014/main" id="{ACC99A6F-A79A-A14A-A2ED-A33A780940AF}"/>
              </a:ext>
            </a:extLst>
          </p:cNvPr>
          <p:cNvSpPr>
            <a:spLocks noChangeAspect="1"/>
          </p:cNvSpPr>
          <p:nvPr/>
        </p:nvSpPr>
        <p:spPr>
          <a:xfrm>
            <a:off x="10744734" y="5970518"/>
            <a:ext cx="539999" cy="539999"/>
          </a:xfrm>
          <a:prstGeom prst="actionButtonEn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3284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Blockiert – Wo darf ich stehen?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892265" y="2258393"/>
            <a:ext cx="11054203" cy="38400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Übergang – Die Wege der Anderen?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Hier komme ich – Wer gibt nach?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Ampel – Stehen oder Gehen?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63B816EB-512F-A54B-9CBF-678BBF053EF6}"/>
              </a:ext>
            </a:extLst>
          </p:cNvPr>
          <p:cNvSpPr txBox="1">
            <a:spLocks/>
          </p:cNvSpPr>
          <p:nvPr/>
        </p:nvSpPr>
        <p:spPr>
          <a:xfrm>
            <a:off x="240000" y="3948817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45720" rIns="72000" bIns="45720" rtlCol="0" anchor="ctr">
            <a:normAutofit fontScale="92500" lnSpcReduction="10000"/>
          </a:bodyPr>
          <a:lstStyle>
            <a:lvl1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09E1D9DC-8B69-E64D-85F0-B8A7FF0DE026}"/>
              </a:ext>
            </a:extLst>
          </p:cNvPr>
          <p:cNvSpPr txBox="1">
            <a:spLocks/>
          </p:cNvSpPr>
          <p:nvPr/>
        </p:nvSpPr>
        <p:spPr>
          <a:xfrm>
            <a:off x="892265" y="3948817"/>
            <a:ext cx="11054203" cy="384000"/>
          </a:xfrm>
          <a:prstGeom prst="rect">
            <a:avLst/>
          </a:prstGeom>
          <a:solidFill>
            <a:srgbClr val="11275D"/>
          </a:solidFill>
        </p:spPr>
        <p:txBody>
          <a:bodyPr vert="horz" lIns="162000" tIns="45720" rIns="162000" bIns="45720" rtlCol="0" anchor="ctr">
            <a:normAutofit fontScale="92500" lnSpcReduction="20000"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bg1"/>
                </a:solidFill>
              </a:rPr>
              <a:t>Kinderleicht – Wie war das mit dem Reißverschluss?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B9799B3-69D2-134E-AE8F-A4B40F1C85D0}"/>
              </a:ext>
            </a:extLst>
          </p:cNvPr>
          <p:cNvSpPr txBox="1">
            <a:spLocks/>
          </p:cNvSpPr>
          <p:nvPr/>
        </p:nvSpPr>
        <p:spPr>
          <a:xfrm>
            <a:off x="227013" y="512763"/>
            <a:ext cx="11701462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Themenauswahl</a:t>
            </a:r>
          </a:p>
        </p:txBody>
      </p:sp>
    </p:spTree>
    <p:extLst>
      <p:ext uri="{BB962C8B-B14F-4D97-AF65-F5344CB8AC3E}">
        <p14:creationId xmlns:p14="http://schemas.microsoft.com/office/powerpoint/2010/main" val="1843754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92D12C2-A2F9-AA4E-A712-683CE079A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50" y="-1"/>
            <a:ext cx="12206750" cy="68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85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8FDB49A-919A-434E-95F3-A23B60E419B7}"/>
              </a:ext>
            </a:extLst>
          </p:cNvPr>
          <p:cNvSpPr txBox="1"/>
          <p:nvPr/>
        </p:nvSpPr>
        <p:spPr>
          <a:xfrm>
            <a:off x="227013" y="498018"/>
            <a:ext cx="11701462" cy="16312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Warum könnte sich der Fahrer auf der rechten Spur so verhalten haben?</a:t>
            </a:r>
          </a:p>
          <a:p>
            <a:pPr>
              <a:spcBef>
                <a:spcPts val="1200"/>
              </a:spcBef>
            </a:pPr>
            <a:r>
              <a:rPr lang="de-DE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Weshalb lässt die Fahrerin ihn nicht auf Ihre Spur einfädeln?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B4E8983B-6730-C34D-A759-DD9E418E25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>
                <a:cs typeface="+mn-cs"/>
              </a:rPr>
              <a:t>Foto: </a:t>
            </a:r>
            <a:r>
              <a:rPr lang="de-DE" dirty="0" err="1">
                <a:cs typeface="+mn-cs"/>
              </a:rPr>
              <a:t>sw</a:t>
            </a:r>
            <a:r>
              <a:rPr lang="de-DE" dirty="0">
                <a:cs typeface="+mn-cs"/>
              </a:rPr>
              <a:t>-media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3E66755-93AD-5A41-99CF-7C8A4DB56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475" y="2660038"/>
            <a:ext cx="5400000" cy="30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6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>
                <a:cs typeface="+mn-cs"/>
              </a:rPr>
              <a:t>Foto: </a:t>
            </a:r>
            <a:r>
              <a:rPr lang="de-DE" dirty="0" err="1">
                <a:cs typeface="+mn-cs"/>
              </a:rPr>
              <a:t>sw</a:t>
            </a:r>
            <a:r>
              <a:rPr lang="de-DE" dirty="0">
                <a:cs typeface="+mn-cs"/>
              </a:rPr>
              <a:t>-media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CE32C90-78FF-0745-B44B-F1082F8BD476}"/>
              </a:ext>
            </a:extLst>
          </p:cNvPr>
          <p:cNvSpPr txBox="1">
            <a:spLocks/>
          </p:cNvSpPr>
          <p:nvPr/>
        </p:nvSpPr>
        <p:spPr>
          <a:xfrm>
            <a:off x="227013" y="520494"/>
            <a:ext cx="11828540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Arbeitsblatt 4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0A38E66-A13B-DA49-99B5-6E4E061D3461}"/>
              </a:ext>
            </a:extLst>
          </p:cNvPr>
          <p:cNvSpPr/>
          <p:nvPr/>
        </p:nvSpPr>
        <p:spPr>
          <a:xfrm>
            <a:off x="160338" y="1222375"/>
            <a:ext cx="6895647" cy="2202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457200" indent="-457200">
              <a:spcBef>
                <a:spcPts val="1200"/>
              </a:spcBef>
              <a:buFont typeface="Symbol" pitchFamily="2" charset="2"/>
              <a:buChar char="-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Minuten Bearbeitungszeit zu zweit</a:t>
            </a:r>
          </a:p>
          <a:p>
            <a:pPr marL="457200" indent="-457200">
              <a:spcBef>
                <a:spcPts val="1200"/>
              </a:spcBef>
              <a:buFont typeface="Symbol" pitchFamily="2" charset="2"/>
              <a:buChar char="-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anschließend gemeinsame Auswertung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42C22F8-3525-3840-908E-E68B4EDA4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475" y="2660038"/>
            <a:ext cx="5400000" cy="30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5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54577E86-E534-B14C-907F-7BE9415D86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837999" y="6573913"/>
            <a:ext cx="4114800" cy="144000"/>
          </a:xfrm>
        </p:spPr>
        <p:txBody>
          <a:bodyPr/>
          <a:lstStyle/>
          <a:p>
            <a:fld id="{C14075F3-F5BF-419D-BE50-EBF9B68250F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87EAACE-3FA7-524E-B346-AC77E8FD7163}"/>
              </a:ext>
            </a:extLst>
          </p:cNvPr>
          <p:cNvSpPr txBox="1">
            <a:spLocks/>
          </p:cNvSpPr>
          <p:nvPr/>
        </p:nvSpPr>
        <p:spPr>
          <a:xfrm>
            <a:off x="227013" y="520494"/>
            <a:ext cx="11828540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Meldepflichtige Schülerunfälle im Straßenverkehr</a:t>
            </a:r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A054EE74-3932-B748-9DAB-A5E2286297FA}"/>
              </a:ext>
            </a:extLst>
          </p:cNvPr>
          <p:cNvSpPr txBox="1">
            <a:spLocks/>
          </p:cNvSpPr>
          <p:nvPr/>
        </p:nvSpPr>
        <p:spPr>
          <a:xfrm>
            <a:off x="5560828" y="1855838"/>
            <a:ext cx="6741042" cy="44816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lang="de-DE" sz="9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88963" lvl="3" indent="0">
              <a:buNone/>
              <a:tabLst>
                <a:tab pos="1552575" algn="r"/>
                <a:tab pos="1731963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108.787 meldepflichtige Schulwegeunfälle</a:t>
            </a:r>
          </a:p>
          <a:p>
            <a:pPr marL="588963" lvl="3" indent="0">
              <a:buNone/>
              <a:tabLst>
                <a:tab pos="1552575" algn="r"/>
                <a:tab pos="1731963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62.208 davon mit Verkehrsbeteiligung</a:t>
            </a:r>
          </a:p>
          <a:p>
            <a:pPr marL="588963" lvl="4" indent="0">
              <a:buNone/>
              <a:tabLst>
                <a:tab pos="1552575" algn="r"/>
                <a:tab pos="1731963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	   190 neue Schulwegeunfallrenten</a:t>
            </a:r>
          </a:p>
          <a:p>
            <a:pPr marL="588963" lvl="3" indent="0">
              <a:buFont typeface="Arial" panose="020B0604020202020204" pitchFamily="34" charset="0"/>
              <a:buNone/>
              <a:tabLst>
                <a:tab pos="1552575" algn="r"/>
                <a:tab pos="1731963" algn="l"/>
              </a:tabLs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        37 tödliche Schulwegeunfälle</a:t>
            </a:r>
          </a:p>
          <a:p>
            <a:endParaRPr lang="de-DE" sz="1000" dirty="0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7728CE60-DEBD-CE49-8E21-193856598993}"/>
              </a:ext>
            </a:extLst>
          </p:cNvPr>
          <p:cNvSpPr txBox="1">
            <a:spLocks/>
          </p:cNvSpPr>
          <p:nvPr/>
        </p:nvSpPr>
        <p:spPr>
          <a:xfrm>
            <a:off x="6166205" y="5877243"/>
            <a:ext cx="5774400" cy="920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Bezugsjahr: 2019</a:t>
            </a:r>
            <a:b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Quelle: DGUV</a:t>
            </a:r>
            <a:b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Foto: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DVR</a:t>
            </a:r>
            <a:endParaRPr lang="de-DE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692B4-DB98-B043-A161-965670B72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2028778"/>
            <a:ext cx="4924805" cy="327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34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A8E9A0-C6CC-0F4F-B53F-3E3709AD7B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726F6E4-65CE-434A-BCAA-9FB9E92442C3}"/>
              </a:ext>
            </a:extLst>
          </p:cNvPr>
          <p:cNvSpPr txBox="1">
            <a:spLocks/>
          </p:cNvSpPr>
          <p:nvPr/>
        </p:nvSpPr>
        <p:spPr>
          <a:xfrm>
            <a:off x="227013" y="512763"/>
            <a:ext cx="11701462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Zusammenfassung</a:t>
            </a:r>
          </a:p>
          <a:p>
            <a:pPr>
              <a:spcBef>
                <a:spcPts val="1200"/>
              </a:spcBef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1 StVO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E7D9449-B87D-724A-A447-5DD5AEFB0AF8}"/>
              </a:ext>
            </a:extLst>
          </p:cNvPr>
          <p:cNvSpPr txBox="1"/>
          <p:nvPr/>
        </p:nvSpPr>
        <p:spPr>
          <a:xfrm>
            <a:off x="227013" y="1827213"/>
            <a:ext cx="1170146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spcAft>
                <a:spcPts val="600"/>
              </a:spcAft>
              <a:buAutoNum type="arabicParenBoth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Teilnahme am Straßenverkehr erfordert ständige Vorsicht und gegenseitige Rücksicht.</a:t>
            </a:r>
          </a:p>
          <a:p>
            <a:pPr lvl="0">
              <a:spcBef>
                <a:spcPts val="1200"/>
              </a:spcBef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(2) Wer am Verkehr teilnimmt hat sich so zu verhalten, dass kein</a:t>
            </a:r>
            <a:b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Anderer geschädigt, gefährdet oder mehr, als nach den</a:t>
            </a:r>
            <a:b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Umständen unvermeidbar, behindert oder belästigt wird.</a:t>
            </a:r>
          </a:p>
        </p:txBody>
      </p:sp>
    </p:spTree>
    <p:extLst>
      <p:ext uri="{BB962C8B-B14F-4D97-AF65-F5344CB8AC3E}">
        <p14:creationId xmlns:p14="http://schemas.microsoft.com/office/powerpoint/2010/main" val="4088132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A8E9A0-C6CC-0F4F-B53F-3E3709AD7B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726F6E4-65CE-434A-BCAA-9FB9E92442C3}"/>
              </a:ext>
            </a:extLst>
          </p:cNvPr>
          <p:cNvSpPr txBox="1">
            <a:spLocks/>
          </p:cNvSpPr>
          <p:nvPr/>
        </p:nvSpPr>
        <p:spPr>
          <a:xfrm>
            <a:off x="227013" y="512763"/>
            <a:ext cx="11701462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Haben Sie noch Fragen?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822AD5-3FEF-5F47-9503-9023B1E48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495" y="304142"/>
            <a:ext cx="6553857" cy="6553857"/>
          </a:xfrm>
          <a:prstGeom prst="rect">
            <a:avLst/>
          </a:prstGeom>
        </p:spPr>
      </p:pic>
      <p:sp>
        <p:nvSpPr>
          <p:cNvPr id="7" name="Interaktive Schaltfläche: Zurückkehren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08DFD92-CB37-C94E-BCDF-457D4A281520}"/>
              </a:ext>
            </a:extLst>
          </p:cNvPr>
          <p:cNvSpPr/>
          <p:nvPr/>
        </p:nvSpPr>
        <p:spPr>
          <a:xfrm>
            <a:off x="11437056" y="5967798"/>
            <a:ext cx="513644" cy="513644"/>
          </a:xfrm>
          <a:prstGeom prst="actionButtonRetur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teraktive Schaltfläche: Ende 7">
            <a:hlinkClick r:id="rId4" action="ppaction://hlinksldjump"/>
            <a:extLst>
              <a:ext uri="{FF2B5EF4-FFF2-40B4-BE49-F238E27FC236}">
                <a16:creationId xmlns:a16="http://schemas.microsoft.com/office/drawing/2014/main" id="{3E40F7A1-9F3B-ED40-B531-1EFEE1C18248}"/>
              </a:ext>
            </a:extLst>
          </p:cNvPr>
          <p:cNvSpPr>
            <a:spLocks noChangeAspect="1"/>
          </p:cNvSpPr>
          <p:nvPr/>
        </p:nvSpPr>
        <p:spPr>
          <a:xfrm>
            <a:off x="10744734" y="5970518"/>
            <a:ext cx="539999" cy="539999"/>
          </a:xfrm>
          <a:prstGeom prst="actionButtonEn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322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de-DE" u="sng" dirty="0">
                <a:hlinkClick r:id="rId3"/>
              </a:rPr>
              <a:t>www.deinewege.info</a:t>
            </a:r>
            <a:r>
              <a:rPr lang="de-DE" dirty="0"/>
              <a:t>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FBAD919-681E-924E-8BC5-B1A6DA978DF6}"/>
              </a:ext>
            </a:extLst>
          </p:cNvPr>
          <p:cNvSpPr txBox="1">
            <a:spLocks/>
          </p:cNvSpPr>
          <p:nvPr/>
        </p:nvSpPr>
        <p:spPr>
          <a:xfrm>
            <a:off x="1685132" y="360363"/>
            <a:ext cx="8821737" cy="957262"/>
          </a:xfrm>
          <a:prstGeom prst="rect">
            <a:avLst/>
          </a:prstGeom>
        </p:spPr>
        <p:txBody>
          <a:bodyPr vert="horz" lIns="90000" tIns="0" rIns="9000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BA617EBC-157B-A842-8813-0F547440D1C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/>
          <a:stretch>
            <a:fillRect/>
          </a:stretch>
        </p:blipFill>
        <p:spPr>
          <a:xfrm>
            <a:off x="241300" y="2326289"/>
            <a:ext cx="4170710" cy="719652"/>
          </a:xfr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4474356-B4DD-244E-8B86-BB5C03FA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01857"/>
            <a:ext cx="6172734" cy="528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16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6ECAAB-5BE4-E04C-993A-C301F00AA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1060439"/>
            <a:ext cx="7871962" cy="4637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803EB1E-DECE-AB47-93CA-81FC2032F86B}"/>
              </a:ext>
            </a:extLst>
          </p:cNvPr>
          <p:cNvSpPr txBox="1">
            <a:spLocks/>
          </p:cNvSpPr>
          <p:nvPr/>
        </p:nvSpPr>
        <p:spPr>
          <a:xfrm>
            <a:off x="227013" y="512763"/>
            <a:ext cx="11701462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www.ruecksicht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-ist-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einfach.de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59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">
            <a:extLst>
              <a:ext uri="{FF2B5EF4-FFF2-40B4-BE49-F238E27FC236}">
                <a16:creationId xmlns:a16="http://schemas.microsoft.com/office/drawing/2014/main" id="{2744FB7C-3984-DC41-92E9-073BB43DF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3" t="4193" b="21929"/>
          <a:stretch/>
        </p:blipFill>
        <p:spPr>
          <a:xfrm>
            <a:off x="233079" y="141378"/>
            <a:ext cx="11701462" cy="5547664"/>
          </a:xfrm>
          <a:prstGeom prst="rect">
            <a:avLst/>
          </a:prstGeom>
        </p:spPr>
      </p:pic>
      <p:sp>
        <p:nvSpPr>
          <p:cNvPr id="17" name="Textplatzhalter 16"/>
          <p:cNvSpPr>
            <a:spLocks noGrp="1"/>
          </p:cNvSpPr>
          <p:nvPr>
            <p:ph type="body" sz="quarter" idx="11"/>
          </p:nvPr>
        </p:nvSpPr>
        <p:spPr>
          <a:xfrm>
            <a:off x="6184019" y="5888103"/>
            <a:ext cx="5744456" cy="16200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/>
              <a:t>DVR/UK/BG-Schwerpunktaktion 2021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9919315" y="4556115"/>
            <a:ext cx="2272684" cy="722051"/>
            <a:chOff x="7439486" y="4625282"/>
            <a:chExt cx="1704513" cy="541538"/>
          </a:xfrm>
        </p:grpSpPr>
        <p:sp>
          <p:nvSpPr>
            <p:cNvPr id="20" name="Rechteck 19"/>
            <p:cNvSpPr/>
            <p:nvPr userDrawn="1"/>
          </p:nvSpPr>
          <p:spPr>
            <a:xfrm>
              <a:off x="7439486" y="462528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21" name="Picture 2" descr="H:\Breuer\Bereich VA und Initiativen\Projekte\CD\Logos\VISIONZERO_logo\jpg\300dpi\VISIONZERO_logo_4c_300.jp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91725" y="4734819"/>
              <a:ext cx="1396859" cy="324000"/>
            </a:xfrm>
            <a:prstGeom prst="rect">
              <a:avLst/>
            </a:prstGeom>
            <a:noFill/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6A5F914-FDAB-2441-971E-84CB9C12CD8E}"/>
              </a:ext>
            </a:extLst>
          </p:cNvPr>
          <p:cNvGrpSpPr/>
          <p:nvPr/>
        </p:nvGrpSpPr>
        <p:grpSpPr>
          <a:xfrm>
            <a:off x="9919315" y="4556115"/>
            <a:ext cx="2272684" cy="722051"/>
            <a:chOff x="7439486" y="4625282"/>
            <a:chExt cx="1704513" cy="541538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5EA7020-FFEB-7245-B937-13D52ECB05CF}"/>
                </a:ext>
              </a:extLst>
            </p:cNvPr>
            <p:cNvSpPr/>
            <p:nvPr userDrawn="1"/>
          </p:nvSpPr>
          <p:spPr>
            <a:xfrm>
              <a:off x="7439486" y="462528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12" name="Picture 2" descr="H:\Breuer\Bereich VA und Initiativen\Projekte\CD\Logos\VISIONZERO_logo\jpg\300dpi\VISIONZERO_logo_4c_300.jpg">
              <a:extLst>
                <a:ext uri="{FF2B5EF4-FFF2-40B4-BE49-F238E27FC236}">
                  <a16:creationId xmlns:a16="http://schemas.microsoft.com/office/drawing/2014/main" id="{60C94C2B-297F-6646-B22B-4E5C383D864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91725" y="4734819"/>
              <a:ext cx="1396859" cy="324000"/>
            </a:xfrm>
            <a:prstGeom prst="rect">
              <a:avLst/>
            </a:prstGeom>
            <a:noFill/>
          </p:spPr>
        </p:pic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28F5461C-04F4-A647-AC22-DC805CA38CE9}"/>
              </a:ext>
            </a:extLst>
          </p:cNvPr>
          <p:cNvSpPr/>
          <p:nvPr/>
        </p:nvSpPr>
        <p:spPr>
          <a:xfrm>
            <a:off x="491435" y="3242434"/>
            <a:ext cx="5692584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</a:pPr>
            <a:r>
              <a:rPr lang="de-DE" sz="3200" b="1" dirty="0">
                <a:solidFill>
                  <a:schemeClr val="bg1"/>
                </a:solidFill>
              </a:rPr>
              <a:t>Nehmen Sie Rücksicht! </a:t>
            </a:r>
            <a:br>
              <a:rPr lang="de-DE" sz="3200" b="1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chemeClr val="bg1"/>
                </a:solidFill>
              </a:rPr>
              <a:t>– „Es kann so einfach sein.“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6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83339E-24FF-1244-BC36-9477035CA3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242A5E1-1AFC-3C4B-84C2-80A2049F58C4}"/>
              </a:ext>
            </a:extLst>
          </p:cNvPr>
          <p:cNvSpPr txBox="1">
            <a:spLocks/>
          </p:cNvSpPr>
          <p:nvPr/>
        </p:nvSpPr>
        <p:spPr>
          <a:xfrm>
            <a:off x="227013" y="520494"/>
            <a:ext cx="11828540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</a:rPr>
              <a:t>Meldepflichtige Schülerunfälle im Straßenverkehr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08F4E7F4-5C47-AF42-BC00-E5AE23D9A3FF}"/>
              </a:ext>
            </a:extLst>
          </p:cNvPr>
          <p:cNvSpPr txBox="1">
            <a:spLocks/>
          </p:cNvSpPr>
          <p:nvPr/>
        </p:nvSpPr>
        <p:spPr>
          <a:xfrm>
            <a:off x="6166205" y="5877243"/>
            <a:ext cx="5774400" cy="920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Bezugsjahr: 2019</a:t>
            </a:r>
            <a:b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Quelle: DGUV</a:t>
            </a:r>
            <a:b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20E1FCD9-0427-304D-B6E1-2BFF50FEED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282994"/>
              </p:ext>
            </p:extLst>
          </p:nvPr>
        </p:nvGraphicFramePr>
        <p:xfrm>
          <a:off x="1684582" y="1137421"/>
          <a:ext cx="8963246" cy="4837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560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AEB34CE-F134-4B48-A571-823ABEC2B3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C825456-EEC2-B448-B8FD-FC98F44596B2}"/>
              </a:ext>
            </a:extLst>
          </p:cNvPr>
          <p:cNvSpPr txBox="1">
            <a:spLocks/>
          </p:cNvSpPr>
          <p:nvPr/>
        </p:nvSpPr>
        <p:spPr>
          <a:xfrm>
            <a:off x="227013" y="520494"/>
            <a:ext cx="11828540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Schülerunfallrenten nach Einrichtung</a:t>
            </a: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5ACFB3E0-B1D9-B749-AC31-1E22ED67D12C}"/>
              </a:ext>
            </a:extLst>
          </p:cNvPr>
          <p:cNvSpPr txBox="1">
            <a:spLocks/>
          </p:cNvSpPr>
          <p:nvPr/>
        </p:nvSpPr>
        <p:spPr>
          <a:xfrm>
            <a:off x="6154075" y="5877243"/>
            <a:ext cx="5774400" cy="920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Bezugsjahr: 2019</a:t>
            </a:r>
            <a:b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Quelle: DGUV</a:t>
            </a:r>
            <a:b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301D9961-ECCA-2241-BDD6-6AAE3E048C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306948"/>
              </p:ext>
            </p:extLst>
          </p:nvPr>
        </p:nvGraphicFramePr>
        <p:xfrm>
          <a:off x="1467293" y="1010093"/>
          <a:ext cx="8945525" cy="5050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4781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A8E9A0-C6CC-0F4F-B53F-3E3709AD7B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726F6E4-65CE-434A-BCAA-9FB9E92442C3}"/>
              </a:ext>
            </a:extLst>
          </p:cNvPr>
          <p:cNvSpPr txBox="1">
            <a:spLocks/>
          </p:cNvSpPr>
          <p:nvPr/>
        </p:nvSpPr>
        <p:spPr>
          <a:xfrm>
            <a:off x="227013" y="512763"/>
            <a:ext cx="11701462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Kennen Sie das?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E7D9449-B87D-724A-A447-5DD5AEFB0AF8}"/>
              </a:ext>
            </a:extLst>
          </p:cNvPr>
          <p:cNvSpPr txBox="1"/>
          <p:nvPr/>
        </p:nvSpPr>
        <p:spPr>
          <a:xfrm>
            <a:off x="258911" y="1628775"/>
            <a:ext cx="11669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Wer von Ihnen ärgert sich schon mal über andere Verkehrsteilnehmende?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BAC1F4-1714-8047-A0B5-E695532AE475}"/>
              </a:ext>
            </a:extLst>
          </p:cNvPr>
          <p:cNvSpPr txBox="1"/>
          <p:nvPr/>
        </p:nvSpPr>
        <p:spPr>
          <a:xfrm>
            <a:off x="227013" y="2860225"/>
            <a:ext cx="10919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Wer von Ihnen hat selbst schon einmal so verhalten, dass sich andere über Sie geärgert haben?</a:t>
            </a:r>
          </a:p>
        </p:txBody>
      </p:sp>
    </p:spTree>
    <p:extLst>
      <p:ext uri="{BB962C8B-B14F-4D97-AF65-F5344CB8AC3E}">
        <p14:creationId xmlns:p14="http://schemas.microsoft.com/office/powerpoint/2010/main" val="12996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A8E9A0-C6CC-0F4F-B53F-3E3709AD7B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726F6E4-65CE-434A-BCAA-9FB9E92442C3}"/>
              </a:ext>
            </a:extLst>
          </p:cNvPr>
          <p:cNvSpPr txBox="1">
            <a:spLocks/>
          </p:cNvSpPr>
          <p:nvPr/>
        </p:nvSpPr>
        <p:spPr>
          <a:xfrm>
            <a:off x="227013" y="512763"/>
            <a:ext cx="11701462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1 StVO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E7D9449-B87D-724A-A447-5DD5AEFB0AF8}"/>
              </a:ext>
            </a:extLst>
          </p:cNvPr>
          <p:cNvSpPr txBox="1"/>
          <p:nvPr/>
        </p:nvSpPr>
        <p:spPr>
          <a:xfrm>
            <a:off x="227013" y="1628775"/>
            <a:ext cx="1170146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spcAft>
                <a:spcPts val="600"/>
              </a:spcAft>
              <a:buAutoNum type="arabicParenBoth"/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Teilnahme am Straßenverkehr erfordert ständige Vorsicht und gegenseitige Rücksicht.</a:t>
            </a:r>
          </a:p>
          <a:p>
            <a:pPr lvl="0">
              <a:spcBef>
                <a:spcPts val="1200"/>
              </a:spcBef>
            </a:pP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(2) Wer am Verkehr teilnimmt hat sich so zu verhalten, dass kein</a:t>
            </a:r>
            <a:b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	Anderer geschädigt, gefährdet oder mehr, als nach den</a:t>
            </a:r>
            <a:b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Umständen unvermeidbar, behindert oder belästigt wird.</a:t>
            </a:r>
          </a:p>
        </p:txBody>
      </p:sp>
    </p:spTree>
    <p:extLst>
      <p:ext uri="{BB962C8B-B14F-4D97-AF65-F5344CB8AC3E}">
        <p14:creationId xmlns:p14="http://schemas.microsoft.com/office/powerpoint/2010/main" val="167124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" action="ppaction://hlinkshowjump?jump=nextslide"/>
              </a:rPr>
              <a:t>Blockiert – Wo darf ich stehen?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892265" y="2258393"/>
            <a:ext cx="11054203" cy="3840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 action="ppaction://hlinksldjump"/>
              </a:rPr>
              <a:t>Übergang – Die Wege der Anderen?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 action="ppaction://hlinksldjump"/>
              </a:rPr>
              <a:t>Hier komme ich – Wer gibt nach?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 action="ppaction://hlinksldjump"/>
              </a:rPr>
              <a:t>Die Ampel – Stehen oder Gehen?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63B816EB-512F-A54B-9CBF-678BBF053EF6}"/>
              </a:ext>
            </a:extLst>
          </p:cNvPr>
          <p:cNvSpPr txBox="1">
            <a:spLocks/>
          </p:cNvSpPr>
          <p:nvPr/>
        </p:nvSpPr>
        <p:spPr>
          <a:xfrm>
            <a:off x="240000" y="3948817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45720" rIns="72000" bIns="45720" rtlCol="0" anchor="ctr">
            <a:normAutofit fontScale="92500" lnSpcReduction="10000"/>
          </a:bodyPr>
          <a:lstStyle>
            <a:lvl1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4" name="Textplatzhalter 14">
            <a:hlinkClick r:id="rId5" action="ppaction://hlinksldjump"/>
            <a:extLst>
              <a:ext uri="{FF2B5EF4-FFF2-40B4-BE49-F238E27FC236}">
                <a16:creationId xmlns:a16="http://schemas.microsoft.com/office/drawing/2014/main" id="{09E1D9DC-8B69-E64D-85F0-B8A7FF0DE026}"/>
              </a:ext>
            </a:extLst>
          </p:cNvPr>
          <p:cNvSpPr txBox="1">
            <a:spLocks/>
          </p:cNvSpPr>
          <p:nvPr/>
        </p:nvSpPr>
        <p:spPr>
          <a:xfrm>
            <a:off x="892265" y="3948817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62000" tIns="45720" rIns="162000" bIns="45720" rtlCol="0" anchor="ctr">
            <a:normAutofit fontScale="92500" lnSpcReduction="20000"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2400" u="sng" dirty="0">
                <a:solidFill>
                  <a:srgbClr val="11275D"/>
                </a:solidFill>
              </a:rPr>
              <a:t>Kinderleicht – Wie war das mit dem Reißverschluss?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B9799B3-69D2-134E-AE8F-A4B40F1C85D0}"/>
              </a:ext>
            </a:extLst>
          </p:cNvPr>
          <p:cNvSpPr txBox="1">
            <a:spLocks/>
          </p:cNvSpPr>
          <p:nvPr/>
        </p:nvSpPr>
        <p:spPr>
          <a:xfrm>
            <a:off x="227013" y="512763"/>
            <a:ext cx="11701462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Themenauswahl</a:t>
            </a:r>
          </a:p>
        </p:txBody>
      </p:sp>
    </p:spTree>
    <p:extLst>
      <p:ext uri="{BB962C8B-B14F-4D97-AF65-F5344CB8AC3E}">
        <p14:creationId xmlns:p14="http://schemas.microsoft.com/office/powerpoint/2010/main" val="425222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075F3-F5BF-419D-BE50-EBF9B68250F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solidFill>
            <a:srgbClr val="11275D"/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bg1"/>
                </a:solidFill>
              </a:rPr>
              <a:t>Blockiert – Wo darf ich stehen?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892265" y="2258393"/>
            <a:ext cx="11054203" cy="3840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Übergang – Die Wege der Anderen?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Hier komme ich – Wer gibt nach?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Ampel – Stehen oder Gehen?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63B816EB-512F-A54B-9CBF-678BBF053EF6}"/>
              </a:ext>
            </a:extLst>
          </p:cNvPr>
          <p:cNvSpPr txBox="1">
            <a:spLocks/>
          </p:cNvSpPr>
          <p:nvPr/>
        </p:nvSpPr>
        <p:spPr>
          <a:xfrm>
            <a:off x="240000" y="3948817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45720" rIns="72000" bIns="45720" rtlCol="0" anchor="ctr">
            <a:normAutofit fontScale="92500" lnSpcReduction="10000"/>
          </a:bodyPr>
          <a:lstStyle>
            <a:lvl1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09E1D9DC-8B69-E64D-85F0-B8A7FF0DE026}"/>
              </a:ext>
            </a:extLst>
          </p:cNvPr>
          <p:cNvSpPr txBox="1">
            <a:spLocks/>
          </p:cNvSpPr>
          <p:nvPr/>
        </p:nvSpPr>
        <p:spPr>
          <a:xfrm>
            <a:off x="892265" y="3948817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62000" tIns="45720" rIns="162000" bIns="45720" rtlCol="0" anchor="ctr">
            <a:normAutofit fontScale="92500" lnSpcReduction="20000"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sz="2133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43411" indent="-243411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indent="-234945" algn="l" defTabSz="23917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indent="-355591" algn="l" defTabSz="416974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478355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indent="-364058" algn="l" defTabSz="119800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•"/>
              <a:tabLst>
                <a:tab pos="833946" algn="l"/>
              </a:tabLst>
              <a:defRPr lang="de-DE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Kinderleicht – Wie war das mit dem Reißverschluss?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B9799B3-69D2-134E-AE8F-A4B40F1C85D0}"/>
              </a:ext>
            </a:extLst>
          </p:cNvPr>
          <p:cNvSpPr txBox="1">
            <a:spLocks/>
          </p:cNvSpPr>
          <p:nvPr/>
        </p:nvSpPr>
        <p:spPr>
          <a:xfrm>
            <a:off x="227013" y="512763"/>
            <a:ext cx="11701462" cy="1233855"/>
          </a:xfrm>
          <a:prstGeom prst="rect">
            <a:avLst/>
          </a:prstGeom>
        </p:spPr>
        <p:txBody>
          <a:bodyPr lIns="0"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Themenauswahl</a:t>
            </a:r>
          </a:p>
        </p:txBody>
      </p:sp>
    </p:spTree>
    <p:extLst>
      <p:ext uri="{BB962C8B-B14F-4D97-AF65-F5344CB8AC3E}">
        <p14:creationId xmlns:p14="http://schemas.microsoft.com/office/powerpoint/2010/main" val="20502012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TYLE" val="CoverP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TYLE" val="CoverPag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TYLE" val="CoverPage"/>
</p:tagLst>
</file>

<file path=ppt/theme/theme1.xml><?xml version="1.0" encoding="utf-8"?>
<a:theme xmlns:a="http://schemas.openxmlformats.org/drawingml/2006/main" name="Default Theme">
  <a:themeElements>
    <a:clrScheme name="DVR">
      <a:dk1>
        <a:sysClr val="windowText" lastClr="000000"/>
      </a:dk1>
      <a:lt1>
        <a:sysClr val="window" lastClr="FFFFFF"/>
      </a:lt1>
      <a:dk2>
        <a:srgbClr val="595959"/>
      </a:dk2>
      <a:lt2>
        <a:srgbClr val="CCCCCC"/>
      </a:lt2>
      <a:accent1>
        <a:srgbClr val="11275D"/>
      </a:accent1>
      <a:accent2>
        <a:srgbClr val="58678D"/>
      </a:accent2>
      <a:accent3>
        <a:srgbClr val="A0A9BE"/>
      </a:accent3>
      <a:accent4>
        <a:srgbClr val="E7E9EE"/>
      </a:accent4>
      <a:accent5>
        <a:srgbClr val="9F9F9F"/>
      </a:accent5>
      <a:accent6>
        <a:srgbClr val="CCCCCC"/>
      </a:accent6>
      <a:hlink>
        <a:srgbClr val="11275D"/>
      </a:hlink>
      <a:folHlink>
        <a:srgbClr val="9F9F9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vr_praesentation_foerderung_ministerium.potx" id="{F5EAEDE7-ECC0-49DD-BFA8-8EA44B03CFF0}" vid="{8DF3BC03-7504-4937-8742-87C755ACC08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VR">
    <a:dk1>
      <a:sysClr val="windowText" lastClr="000000"/>
    </a:dk1>
    <a:lt1>
      <a:sysClr val="window" lastClr="FFFFFF"/>
    </a:lt1>
    <a:dk2>
      <a:srgbClr val="595959"/>
    </a:dk2>
    <a:lt2>
      <a:srgbClr val="CCCCCC"/>
    </a:lt2>
    <a:accent1>
      <a:srgbClr val="11275D"/>
    </a:accent1>
    <a:accent2>
      <a:srgbClr val="58678D"/>
    </a:accent2>
    <a:accent3>
      <a:srgbClr val="A0A9BE"/>
    </a:accent3>
    <a:accent4>
      <a:srgbClr val="E7E9EE"/>
    </a:accent4>
    <a:accent5>
      <a:srgbClr val="9F9F9F"/>
    </a:accent5>
    <a:accent6>
      <a:srgbClr val="CCCCCC"/>
    </a:accent6>
    <a:hlink>
      <a:srgbClr val="11275D"/>
    </a:hlink>
    <a:folHlink>
      <a:srgbClr val="9F9F9F"/>
    </a:folHlink>
  </a:clrScheme>
</a:themeOverride>
</file>

<file path=ppt/theme/themeOverride2.xml><?xml version="1.0" encoding="utf-8"?>
<a:themeOverride xmlns:a="http://schemas.openxmlformats.org/drawingml/2006/main">
  <a:clrScheme name="DVR">
    <a:dk1>
      <a:sysClr val="windowText" lastClr="000000"/>
    </a:dk1>
    <a:lt1>
      <a:sysClr val="window" lastClr="FFFFFF"/>
    </a:lt1>
    <a:dk2>
      <a:srgbClr val="595959"/>
    </a:dk2>
    <a:lt2>
      <a:srgbClr val="CCCCCC"/>
    </a:lt2>
    <a:accent1>
      <a:srgbClr val="11275D"/>
    </a:accent1>
    <a:accent2>
      <a:srgbClr val="58678D"/>
    </a:accent2>
    <a:accent3>
      <a:srgbClr val="A0A9BE"/>
    </a:accent3>
    <a:accent4>
      <a:srgbClr val="E7E9EE"/>
    </a:accent4>
    <a:accent5>
      <a:srgbClr val="9F9F9F"/>
    </a:accent5>
    <a:accent6>
      <a:srgbClr val="CCCCCC"/>
    </a:accent6>
    <a:hlink>
      <a:srgbClr val="11275D"/>
    </a:hlink>
    <a:folHlink>
      <a:srgbClr val="9F9F9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852</Words>
  <Application>Microsoft Macintosh PowerPoint</Application>
  <PresentationFormat>Breitbild</PresentationFormat>
  <Paragraphs>172</Paragraphs>
  <Slides>34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39" baseType="lpstr">
      <vt:lpstr>Arial</vt:lpstr>
      <vt:lpstr>Calibri</vt:lpstr>
      <vt:lpstr>DINOT</vt:lpstr>
      <vt:lpstr>Symbol</vt:lpstr>
      <vt:lpstr>Default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www.deinewege.info 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Seifert</dc:creator>
  <cp:lastModifiedBy>Microsoft Office User</cp:lastModifiedBy>
  <cp:revision>152</cp:revision>
  <cp:lastPrinted>2021-05-04T06:58:26Z</cp:lastPrinted>
  <dcterms:created xsi:type="dcterms:W3CDTF">2019-04-29T14:00:30Z</dcterms:created>
  <dcterms:modified xsi:type="dcterms:W3CDTF">2021-05-04T06:58:30Z</dcterms:modified>
</cp:coreProperties>
</file>